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2" r:id="rId37"/>
    <p:sldId id="290" r:id="rId38"/>
    <p:sldId id="293" r:id="rId39"/>
    <p:sldId id="294" r:id="rId40"/>
  </p:sldIdLst>
  <p:sldSz cx="9144000" cy="5143500" type="screen16x9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840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07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176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36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208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52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93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6011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62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218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781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4569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892970" y="863948"/>
            <a:ext cx="7358063" cy="1741289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5600"/>
              <a:t>タイトルテキスト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892970" y="2652117"/>
            <a:ext cx="7358063" cy="59605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200"/>
            </a:lvl1pPr>
            <a:lvl2pPr marL="0" indent="160729" algn="ctr">
              <a:spcBef>
                <a:spcPts val="0"/>
              </a:spcBef>
              <a:buSzTx/>
              <a:buNone/>
              <a:defRPr sz="2200"/>
            </a:lvl2pPr>
            <a:lvl3pPr marL="0" indent="321457" algn="ctr">
              <a:spcBef>
                <a:spcPts val="0"/>
              </a:spcBef>
              <a:buSzTx/>
              <a:buNone/>
              <a:defRPr sz="2200"/>
            </a:lvl3pPr>
            <a:lvl4pPr marL="0" indent="482186" algn="ctr">
              <a:spcBef>
                <a:spcPts val="0"/>
              </a:spcBef>
              <a:buSzTx/>
              <a:buNone/>
              <a:defRPr sz="2200"/>
            </a:lvl4pPr>
            <a:lvl5pPr marL="0" indent="642915" algn="ctr">
              <a:spcBef>
                <a:spcPts val="0"/>
              </a:spcBef>
              <a:buSzTx/>
              <a:buNone/>
              <a:defRPr sz="2200"/>
            </a:lvl5pPr>
          </a:lstStyle>
          <a:p>
            <a:pPr lvl="0">
              <a:defRPr sz="1800"/>
            </a:pPr>
            <a:r>
              <a:rPr sz="2200"/>
              <a:t>本文レベル1</a:t>
            </a:r>
          </a:p>
          <a:p>
            <a:pPr lvl="1">
              <a:defRPr sz="1800"/>
            </a:pPr>
            <a:r>
              <a:rPr sz="2200"/>
              <a:t>本文レベル2</a:t>
            </a:r>
          </a:p>
          <a:p>
            <a:pPr lvl="2">
              <a:defRPr sz="1800"/>
            </a:pPr>
            <a:r>
              <a:rPr sz="2200"/>
              <a:t>本文レベル3</a:t>
            </a:r>
          </a:p>
          <a:p>
            <a:pPr lvl="3">
              <a:defRPr sz="1800"/>
            </a:pPr>
            <a:r>
              <a:rPr sz="2200"/>
              <a:t>本文レベル4</a:t>
            </a:r>
          </a:p>
          <a:p>
            <a:pPr lvl="4">
              <a:defRPr sz="1800"/>
            </a:pPr>
            <a:r>
              <a:rPr sz="2200"/>
              <a:t>本文レベル 5</a:t>
            </a:r>
          </a:p>
        </p:txBody>
      </p:sp>
    </p:spTree>
    <p:extLst>
      <p:ext uri="{BB962C8B-B14F-4D97-AF65-F5344CB8AC3E}">
        <p14:creationId xmlns:p14="http://schemas.microsoft.com/office/powerpoint/2010/main" val="38406785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346C9-BFD7-4457-A560-471EE3E4803B}" type="datetimeFigureOut">
              <a:rPr kumimoji="1" lang="ja-JP" altLang="en-US" smtClean="0"/>
              <a:t>2017/11/8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428FF-155C-489F-9662-268DA44136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0843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123478"/>
            <a:ext cx="9144000" cy="5020022"/>
          </a:xfrm>
          <a:prstGeom prst="rect">
            <a:avLst/>
          </a:prstGeom>
          <a:noFill/>
          <a:ln w="254000" cap="rnd" cmpd="sng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-74748" y="1707654"/>
            <a:ext cx="8136904" cy="18722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69268" y="2172801"/>
            <a:ext cx="7959116" cy="8309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800" dirty="0" smtClean="0">
                <a:solidFill>
                  <a:schemeClr val="bg1"/>
                </a:solidFill>
                <a:latin typeface="+mj-ea"/>
              </a:rPr>
              <a:t>志望理由書の基本的な書き方</a:t>
            </a:r>
            <a:endParaRPr lang="ja-JP" altLang="en-US" sz="4800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0383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ja-JP" altLang="ja-JP" sz="12800" dirty="0" smtClean="0">
                <a:solidFill>
                  <a:schemeClr val="bg1"/>
                </a:solidFill>
              </a:rPr>
              <a:t>Ⅰ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ja-JP" sz="5400" dirty="0" smtClean="0">
                <a:solidFill>
                  <a:schemeClr val="tx2"/>
                </a:solidFill>
              </a:rPr>
              <a:t>志望理由書とは何か</a:t>
            </a:r>
            <a:r>
              <a:rPr lang="ja-JP" altLang="en-US" sz="5400" dirty="0" smtClean="0">
                <a:solidFill>
                  <a:schemeClr val="tx2"/>
                </a:solidFill>
              </a:rPr>
              <a:t>？</a:t>
            </a:r>
            <a:endParaRPr lang="ja-JP" alt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90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31138" y="965262"/>
            <a:ext cx="7704856" cy="3406688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ja-JP" altLang="en-US" sz="4400" dirty="0" smtClean="0"/>
              <a:t>　　　　　　　　　　  </a:t>
            </a:r>
            <a:r>
              <a:rPr lang="ja-JP" altLang="en-US" sz="4800" dirty="0" smtClean="0"/>
              <a:t>は</a:t>
            </a:r>
            <a:r>
              <a:rPr lang="ja-JP" altLang="en-US" sz="4800" dirty="0"/>
              <a:t>、</a:t>
            </a:r>
            <a:r>
              <a:rPr lang="ja-JP" altLang="ja-JP" sz="4800" dirty="0" smtClean="0"/>
              <a:t>志望</a:t>
            </a:r>
            <a:r>
              <a:rPr lang="ja-JP" altLang="ja-JP" sz="4800" dirty="0"/>
              <a:t>する</a:t>
            </a:r>
            <a:r>
              <a:rPr lang="ja-JP" altLang="ja-JP" sz="4800" dirty="0" smtClean="0"/>
              <a:t>大学に</a:t>
            </a:r>
            <a:r>
              <a:rPr lang="ja-JP" altLang="ja-JP" sz="4800" dirty="0"/>
              <a:t>向けて、自分の熱意や意欲を伝える</a:t>
            </a:r>
            <a:r>
              <a:rPr lang="ja-JP" altLang="ja-JP" sz="4800" dirty="0" smtClean="0"/>
              <a:t>もの</a:t>
            </a:r>
            <a:endParaRPr lang="en-US" altLang="ja-JP" sz="4800" dirty="0" smtClean="0"/>
          </a:p>
        </p:txBody>
      </p:sp>
      <p:sp>
        <p:nvSpPr>
          <p:cNvPr id="5" name="正方形/長方形 4"/>
          <p:cNvSpPr/>
          <p:nvPr/>
        </p:nvSpPr>
        <p:spPr>
          <a:xfrm>
            <a:off x="683568" y="911510"/>
            <a:ext cx="3744416" cy="10304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880014" y="830374"/>
            <a:ext cx="350881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4800" dirty="0" smtClean="0">
                <a:solidFill>
                  <a:schemeClr val="bg1"/>
                </a:solidFill>
              </a:rPr>
              <a:t>志望理由書</a:t>
            </a:r>
            <a:endParaRPr lang="ja-JP" alt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88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43996" y="2486050"/>
            <a:ext cx="9187996" cy="1868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6657332" y="336602"/>
            <a:ext cx="1731092" cy="1731092"/>
          </a:xfrm>
          <a:prstGeom prst="ellipse">
            <a:avLst/>
          </a:prstGeom>
          <a:noFill/>
          <a:ln w="1524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" name="グループ化 5"/>
          <p:cNvGrpSpPr/>
          <p:nvPr/>
        </p:nvGrpSpPr>
        <p:grpSpPr>
          <a:xfrm>
            <a:off x="6300192" y="2715766"/>
            <a:ext cx="2520280" cy="2520280"/>
            <a:chOff x="-2844824" y="1160748"/>
            <a:chExt cx="2520280" cy="2520280"/>
          </a:xfrm>
        </p:grpSpPr>
        <p:sp>
          <p:nvSpPr>
            <p:cNvPr id="7" name="正方形/長方形 6"/>
            <p:cNvSpPr/>
            <p:nvPr/>
          </p:nvSpPr>
          <p:spPr>
            <a:xfrm rot="27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 rot="81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95537" y="267494"/>
            <a:ext cx="6048672" cy="46834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600" dirty="0" smtClean="0"/>
              <a:t>「何を学びたいのか」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「なぜ志望するか」　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がしっかりと書かれている</a:t>
            </a:r>
            <a:endParaRPr lang="en-US" altLang="ja-JP" sz="3600" dirty="0" smtClean="0"/>
          </a:p>
          <a:p>
            <a:pPr marL="0" indent="0">
              <a:buNone/>
            </a:pP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「どうしても貴学に入学したい」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ja-JP" sz="3600" dirty="0" smtClean="0"/>
              <a:t> 「入学を強く希望する」</a:t>
            </a:r>
            <a:r>
              <a:rPr lang="ja-JP" altLang="en-US" sz="3600" dirty="0" smtClean="0"/>
              <a:t>　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ja-JP" sz="3600" dirty="0" smtClean="0"/>
              <a:t>と</a:t>
            </a:r>
            <a:r>
              <a:rPr lang="ja-JP" altLang="en-US" sz="3600" dirty="0" smtClean="0"/>
              <a:t>何度も</a:t>
            </a:r>
            <a:r>
              <a:rPr lang="ja-JP" altLang="ja-JP" sz="3600" dirty="0" smtClean="0"/>
              <a:t>繰り返す</a:t>
            </a:r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6420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en-US" altLang="ja-JP" sz="12800" dirty="0" smtClean="0">
                <a:solidFill>
                  <a:schemeClr val="bg1"/>
                </a:solidFill>
              </a:rPr>
              <a:t>Ⅱ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chemeClr val="tx2"/>
                </a:solidFill>
              </a:rPr>
              <a:t>全体の流れを押さえる</a:t>
            </a:r>
            <a:endParaRPr lang="ja-JP" alt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46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35496" y="108964"/>
            <a:ext cx="9143999" cy="1143000"/>
            <a:chOff x="0" y="2277281"/>
            <a:chExt cx="9143999" cy="1143000"/>
          </a:xfrm>
        </p:grpSpPr>
        <p:sp>
          <p:nvSpPr>
            <p:cNvPr id="5" name="正方形/長方形 4"/>
            <p:cNvSpPr/>
            <p:nvPr/>
          </p:nvSpPr>
          <p:spPr>
            <a:xfrm>
              <a:off x="611560" y="2333569"/>
              <a:ext cx="7704856" cy="1030424"/>
            </a:xfrm>
            <a:prstGeom prst="rect">
              <a:avLst/>
            </a:prstGeom>
            <a:noFill/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タイトル 1"/>
            <p:cNvSpPr txBox="1">
              <a:spLocks/>
            </p:cNvSpPr>
            <p:nvPr/>
          </p:nvSpPr>
          <p:spPr>
            <a:xfrm>
              <a:off x="195278" y="2277281"/>
              <a:ext cx="6873491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600" dirty="0" smtClean="0"/>
                <a:t>①</a:t>
              </a:r>
              <a:r>
                <a:rPr lang="ja-JP" altLang="ja-JP" sz="3600" dirty="0" smtClean="0"/>
                <a:t>志望</a:t>
              </a:r>
              <a:r>
                <a:rPr lang="ja-JP" altLang="ja-JP" sz="3600" dirty="0"/>
                <a:t>する学部・学科を挙げる</a:t>
              </a:r>
              <a:endParaRPr lang="en-US" altLang="ja-JP" sz="3600" dirty="0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0" y="2332034"/>
              <a:ext cx="611560" cy="1030424"/>
            </a:xfrm>
            <a:prstGeom prst="rect">
              <a:avLst/>
            </a:prstGeom>
            <a:solidFill>
              <a:schemeClr val="accent3"/>
            </a:solidFill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8371472" y="2333569"/>
              <a:ext cx="772527" cy="1030424"/>
            </a:xfrm>
            <a:prstGeom prst="rect">
              <a:avLst/>
            </a:prstGeom>
            <a:solidFill>
              <a:schemeClr val="accent3"/>
            </a:solidFill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-122148" y="1347614"/>
            <a:ext cx="9272614" cy="1143000"/>
            <a:chOff x="-128616" y="3733161"/>
            <a:chExt cx="9272614" cy="1143000"/>
          </a:xfrm>
        </p:grpSpPr>
        <p:sp>
          <p:nvSpPr>
            <p:cNvPr id="10" name="正方形/長方形 9"/>
            <p:cNvSpPr/>
            <p:nvPr/>
          </p:nvSpPr>
          <p:spPr>
            <a:xfrm>
              <a:off x="611560" y="3789449"/>
              <a:ext cx="7704855" cy="1030424"/>
            </a:xfrm>
            <a:prstGeom prst="rect">
              <a:avLst/>
            </a:prstGeom>
            <a:noFill/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タイトル 1"/>
            <p:cNvSpPr txBox="1">
              <a:spLocks/>
            </p:cNvSpPr>
            <p:nvPr/>
          </p:nvSpPr>
          <p:spPr>
            <a:xfrm>
              <a:off x="-128616" y="3733161"/>
              <a:ext cx="8406678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600" dirty="0"/>
                <a:t>②</a:t>
              </a:r>
              <a:r>
                <a:rPr lang="ja-JP" altLang="ja-JP" sz="3600" dirty="0" smtClean="0"/>
                <a:t>志望する</a:t>
              </a:r>
              <a:r>
                <a:rPr lang="ja-JP" altLang="en-US" sz="3600" dirty="0" smtClean="0"/>
                <a:t>理由を考える</a:t>
              </a:r>
              <a:r>
                <a:rPr lang="en-US" altLang="ja-JP" sz="3600" dirty="0"/>
                <a:t>―</a:t>
              </a:r>
              <a:r>
                <a:rPr lang="ja-JP" altLang="en-US" sz="3600" dirty="0" smtClean="0"/>
                <a:t>きっかけ</a:t>
              </a:r>
              <a:endParaRPr lang="en-US" altLang="ja-JP" sz="3600" dirty="0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32027" y="3789449"/>
              <a:ext cx="579533" cy="1030424"/>
            </a:xfrm>
            <a:prstGeom prst="rect">
              <a:avLst/>
            </a:prstGeom>
            <a:solidFill>
              <a:srgbClr val="FF6699"/>
            </a:solidFill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8316415" y="3789449"/>
              <a:ext cx="827583" cy="1030424"/>
            </a:xfrm>
            <a:prstGeom prst="rect">
              <a:avLst/>
            </a:prstGeom>
            <a:solidFill>
              <a:srgbClr val="FF6699"/>
            </a:solidFill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-205589" y="3925388"/>
            <a:ext cx="9356054" cy="1143000"/>
            <a:chOff x="-212057" y="5229609"/>
            <a:chExt cx="9356054" cy="1143000"/>
          </a:xfrm>
        </p:grpSpPr>
        <p:sp>
          <p:nvSpPr>
            <p:cNvPr id="15" name="正方形/長方形 14"/>
            <p:cNvSpPr/>
            <p:nvPr/>
          </p:nvSpPr>
          <p:spPr>
            <a:xfrm>
              <a:off x="595795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タイトル 1"/>
            <p:cNvSpPr txBox="1">
              <a:spLocks/>
            </p:cNvSpPr>
            <p:nvPr/>
          </p:nvSpPr>
          <p:spPr>
            <a:xfrm>
              <a:off x="-212057" y="5229609"/>
              <a:ext cx="6120677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600" dirty="0"/>
                <a:t>④</a:t>
              </a:r>
              <a:r>
                <a:rPr lang="ja-JP" altLang="en-US" sz="3600" dirty="0" smtClean="0"/>
                <a:t>将来の展望を考える</a:t>
              </a:r>
              <a:endParaRPr lang="en-US" altLang="ja-JP" sz="3600" dirty="0"/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5"/>
            </a:solidFill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5"/>
            </a:solidFill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38471" y="2629244"/>
            <a:ext cx="9111970" cy="1143000"/>
            <a:chOff x="32027" y="5229609"/>
            <a:chExt cx="9111970" cy="1143000"/>
          </a:xfrm>
        </p:grpSpPr>
        <p:sp>
          <p:nvSpPr>
            <p:cNvPr id="20" name="正方形/長方形 19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タイトル 1"/>
            <p:cNvSpPr txBox="1">
              <a:spLocks/>
            </p:cNvSpPr>
            <p:nvPr/>
          </p:nvSpPr>
          <p:spPr>
            <a:xfrm>
              <a:off x="50034" y="5229609"/>
              <a:ext cx="8924012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600" dirty="0" smtClean="0"/>
                <a:t>③志望する理由を考える</a:t>
              </a:r>
              <a:r>
                <a:rPr lang="en-US" altLang="ja-JP" sz="3600" dirty="0" smtClean="0"/>
                <a:t>―</a:t>
              </a:r>
              <a:r>
                <a:rPr lang="ja-JP" altLang="en-US" sz="3600" dirty="0" smtClean="0"/>
                <a:t>学びたいこと</a:t>
              </a:r>
              <a:endParaRPr lang="en-US" altLang="ja-JP" sz="3600" dirty="0"/>
            </a:p>
          </p:txBody>
        </p:sp>
        <p:sp>
          <p:nvSpPr>
            <p:cNvPr id="22" name="正方形/長方形 21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rgbClr val="CC00FF"/>
            </a:solidFill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rgbClr val="CC00FF"/>
            </a:solidFill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6129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en-US" altLang="ja-JP" sz="12800" dirty="0" smtClean="0">
                <a:solidFill>
                  <a:schemeClr val="bg1"/>
                </a:solidFill>
              </a:rPr>
              <a:t>Ⅲ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chemeClr val="tx2"/>
                </a:solidFill>
              </a:rPr>
              <a:t>書くときに注意すべきポイント</a:t>
            </a:r>
            <a:endParaRPr lang="ja-JP" alt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22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曲折矢印 3"/>
          <p:cNvSpPr/>
          <p:nvPr/>
        </p:nvSpPr>
        <p:spPr>
          <a:xfrm flipV="1">
            <a:off x="381022" y="2283718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63688" y="3152597"/>
            <a:ext cx="6840760" cy="10753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ja-JP" sz="4000" dirty="0" smtClean="0"/>
              <a:t>学部</a:t>
            </a:r>
            <a:r>
              <a:rPr lang="ja-JP" altLang="ja-JP" sz="4000" dirty="0"/>
              <a:t>・学科名は最初の</a:t>
            </a:r>
            <a:r>
              <a:rPr lang="ja-JP" altLang="ja-JP" sz="4000" dirty="0" smtClean="0"/>
              <a:t>ポイント</a:t>
            </a:r>
            <a:endParaRPr lang="ja-JP" altLang="ja-JP" sz="4000" dirty="0"/>
          </a:p>
        </p:txBody>
      </p:sp>
      <p:sp>
        <p:nvSpPr>
          <p:cNvPr id="6" name="正方形/長方形 5"/>
          <p:cNvSpPr/>
          <p:nvPr/>
        </p:nvSpPr>
        <p:spPr>
          <a:xfrm>
            <a:off x="305780" y="1496687"/>
            <a:ext cx="353814" cy="49361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0" y="411510"/>
            <a:ext cx="9143999" cy="1143000"/>
            <a:chOff x="0" y="2277281"/>
            <a:chExt cx="9143999" cy="1143000"/>
          </a:xfrm>
        </p:grpSpPr>
        <p:sp>
          <p:nvSpPr>
            <p:cNvPr id="8" name="正方形/長方形 7"/>
            <p:cNvSpPr/>
            <p:nvPr/>
          </p:nvSpPr>
          <p:spPr>
            <a:xfrm>
              <a:off x="611560" y="2333569"/>
              <a:ext cx="7704856" cy="1030424"/>
            </a:xfrm>
            <a:prstGeom prst="rect">
              <a:avLst/>
            </a:prstGeom>
            <a:noFill/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タイトル 1"/>
            <p:cNvSpPr txBox="1">
              <a:spLocks/>
            </p:cNvSpPr>
            <p:nvPr/>
          </p:nvSpPr>
          <p:spPr>
            <a:xfrm>
              <a:off x="611560" y="2277281"/>
              <a:ext cx="7560840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4100" dirty="0" smtClean="0"/>
                <a:t>①</a:t>
              </a:r>
              <a:r>
                <a:rPr lang="ja-JP" altLang="ja-JP" sz="4100" dirty="0" smtClean="0"/>
                <a:t>志望</a:t>
              </a:r>
              <a:r>
                <a:rPr lang="ja-JP" altLang="ja-JP" sz="4100" dirty="0"/>
                <a:t>する学部・学科を挙げる</a:t>
              </a:r>
              <a:endParaRPr lang="en-US" altLang="ja-JP" sz="41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0" y="2332034"/>
              <a:ext cx="611560" cy="1030424"/>
            </a:xfrm>
            <a:prstGeom prst="rect">
              <a:avLst/>
            </a:prstGeom>
            <a:solidFill>
              <a:schemeClr val="accent3"/>
            </a:solidFill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8371472" y="2333569"/>
              <a:ext cx="772527" cy="1030424"/>
            </a:xfrm>
            <a:prstGeom prst="rect">
              <a:avLst/>
            </a:prstGeom>
            <a:solidFill>
              <a:schemeClr val="accent3"/>
            </a:solidFill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1163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0" y="4803998"/>
            <a:ext cx="9144000" cy="360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0" y="4515966"/>
            <a:ext cx="9144000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943200" y="411510"/>
            <a:ext cx="7200800" cy="17772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ja-JP" sz="4000" dirty="0" smtClean="0"/>
              <a:t>名称</a:t>
            </a:r>
            <a:r>
              <a:rPr lang="ja-JP" altLang="ja-JP" sz="4000" dirty="0"/>
              <a:t>や漢字の間違いがないように正確</a:t>
            </a:r>
            <a:r>
              <a:rPr lang="ja-JP" altLang="ja-JP" sz="4000" dirty="0" smtClean="0"/>
              <a:t>に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323528" y="0"/>
            <a:ext cx="336066" cy="25419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曲折矢印 8"/>
          <p:cNvSpPr/>
          <p:nvPr/>
        </p:nvSpPr>
        <p:spPr>
          <a:xfrm flipV="1">
            <a:off x="395536" y="-380578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曲折矢印 9"/>
          <p:cNvSpPr/>
          <p:nvPr/>
        </p:nvSpPr>
        <p:spPr>
          <a:xfrm flipV="1">
            <a:off x="323528" y="1609616"/>
            <a:ext cx="1425646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コンテンツ プレースホルダー 2"/>
          <p:cNvSpPr txBox="1">
            <a:spLocks/>
          </p:cNvSpPr>
          <p:nvPr/>
        </p:nvSpPr>
        <p:spPr>
          <a:xfrm>
            <a:off x="1907704" y="2427734"/>
            <a:ext cx="7200800" cy="1758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ja-JP" sz="4000" dirty="0" smtClean="0"/>
              <a:t>「学びたいこと」は、ここでは</a:t>
            </a:r>
            <a:endParaRPr lang="en-US" altLang="ja-JP" sz="4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ja-JP" sz="4000" dirty="0" smtClean="0"/>
              <a:t>簡潔に</a:t>
            </a:r>
            <a:endParaRPr lang="ja-JP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221339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曲折矢印 3"/>
          <p:cNvSpPr/>
          <p:nvPr/>
        </p:nvSpPr>
        <p:spPr>
          <a:xfrm flipV="1">
            <a:off x="395536" y="2346598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175048" y="2634630"/>
            <a:ext cx="6285384" cy="216024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4000" dirty="0" smtClean="0"/>
              <a:t>「</a:t>
            </a:r>
            <a:r>
              <a:rPr lang="ja-JP" altLang="ja-JP" sz="4000" dirty="0"/>
              <a:t>きっかけ」は、自分のこと</a:t>
            </a:r>
            <a:r>
              <a:rPr lang="ja-JP" altLang="ja-JP" sz="4000" dirty="0" smtClean="0"/>
              <a:t>を</a:t>
            </a:r>
            <a:endParaRPr lang="en-US" altLang="ja-JP" sz="40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4000" dirty="0" smtClean="0"/>
              <a:t>説明</a:t>
            </a:r>
            <a:r>
              <a:rPr lang="ja-JP" altLang="ja-JP" sz="4000" dirty="0"/>
              <a:t>できる重要な部分！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95536" y="1489094"/>
            <a:ext cx="264058" cy="4934576"/>
          </a:xfrm>
          <a:prstGeom prst="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32027" y="411510"/>
            <a:ext cx="9111971" cy="1143000"/>
            <a:chOff x="32027" y="3733161"/>
            <a:chExt cx="9111971" cy="1143000"/>
          </a:xfrm>
        </p:grpSpPr>
        <p:sp>
          <p:nvSpPr>
            <p:cNvPr id="8" name="正方形/長方形 7"/>
            <p:cNvSpPr/>
            <p:nvPr/>
          </p:nvSpPr>
          <p:spPr>
            <a:xfrm>
              <a:off x="611560" y="3789449"/>
              <a:ext cx="7704855" cy="1030424"/>
            </a:xfrm>
            <a:prstGeom prst="rect">
              <a:avLst/>
            </a:prstGeom>
            <a:noFill/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タイトル 1"/>
            <p:cNvSpPr txBox="1">
              <a:spLocks/>
            </p:cNvSpPr>
            <p:nvPr/>
          </p:nvSpPr>
          <p:spPr>
            <a:xfrm>
              <a:off x="53754" y="3733161"/>
              <a:ext cx="8406678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600" dirty="0"/>
                <a:t>②</a:t>
              </a:r>
              <a:r>
                <a:rPr lang="ja-JP" altLang="ja-JP" sz="3600" dirty="0" smtClean="0"/>
                <a:t>志望する</a:t>
              </a:r>
              <a:r>
                <a:rPr lang="ja-JP" altLang="en-US" sz="3600" dirty="0" smtClean="0"/>
                <a:t>理由を考える</a:t>
              </a:r>
              <a:r>
                <a:rPr lang="en-US" altLang="ja-JP" sz="3600" dirty="0"/>
                <a:t>―</a:t>
              </a:r>
              <a:r>
                <a:rPr lang="ja-JP" altLang="en-US" sz="3600" dirty="0" smtClean="0"/>
                <a:t>きっかけ</a:t>
              </a:r>
              <a:endParaRPr lang="en-US" altLang="ja-JP" sz="36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2027" y="3789449"/>
              <a:ext cx="579533" cy="1030424"/>
            </a:xfrm>
            <a:prstGeom prst="rect">
              <a:avLst/>
            </a:prstGeom>
            <a:solidFill>
              <a:srgbClr val="FF6699"/>
            </a:solidFill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8316415" y="3789449"/>
              <a:ext cx="827583" cy="1030424"/>
            </a:xfrm>
            <a:prstGeom prst="rect">
              <a:avLst/>
            </a:prstGeom>
            <a:solidFill>
              <a:srgbClr val="FF6699"/>
            </a:solidFill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83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619672" y="908720"/>
            <a:ext cx="7596336" cy="9621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ja-JP" sz="4000" dirty="0" smtClean="0"/>
              <a:t>自分</a:t>
            </a:r>
            <a:r>
              <a:rPr lang="ja-JP" altLang="ja-JP" sz="4000" dirty="0"/>
              <a:t>の考えなどを具体的</a:t>
            </a:r>
            <a:r>
              <a:rPr lang="ja-JP" altLang="ja-JP" sz="4000" dirty="0" smtClean="0"/>
              <a:t>に</a:t>
            </a:r>
            <a:r>
              <a:rPr lang="ja-JP" altLang="en-US" sz="4000" dirty="0"/>
              <a:t>書く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395536" y="0"/>
            <a:ext cx="264058" cy="6858000"/>
          </a:xfrm>
          <a:prstGeom prst="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曲折矢印 5"/>
          <p:cNvSpPr/>
          <p:nvPr/>
        </p:nvSpPr>
        <p:spPr>
          <a:xfrm flipV="1">
            <a:off x="395536" y="44624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691680" y="2573668"/>
            <a:ext cx="2016224" cy="2016224"/>
          </a:xfrm>
          <a:prstGeom prst="ellipse">
            <a:avLst/>
          </a:prstGeom>
          <a:noFill/>
          <a:ln w="1524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3995936" y="2067694"/>
            <a:ext cx="4536504" cy="3075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000" dirty="0" smtClean="0"/>
              <a:t>・</a:t>
            </a:r>
            <a:r>
              <a:rPr lang="ja-JP" altLang="ja-JP" sz="4000" dirty="0" smtClean="0"/>
              <a:t>自分の体験</a:t>
            </a:r>
            <a:endParaRPr lang="en-US" altLang="ja-JP" sz="4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000" dirty="0"/>
              <a:t>・</a:t>
            </a:r>
            <a:r>
              <a:rPr lang="ja-JP" altLang="ja-JP" sz="4000" dirty="0" smtClean="0"/>
              <a:t>テレビや新聞等で</a:t>
            </a:r>
            <a:endParaRPr lang="en-US" altLang="ja-JP" sz="4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000" dirty="0"/>
              <a:t>　</a:t>
            </a:r>
            <a:r>
              <a:rPr lang="ja-JP" altLang="ja-JP" sz="4000" dirty="0" smtClean="0"/>
              <a:t>見聞きしたこと</a:t>
            </a:r>
            <a:endParaRPr lang="en-US" altLang="ja-JP" sz="4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000" dirty="0" smtClean="0"/>
              <a:t>・</a:t>
            </a:r>
            <a:r>
              <a:rPr lang="ja-JP" altLang="ja-JP" sz="4000" dirty="0" smtClean="0"/>
              <a:t>本で読んだこと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69879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曲折矢印 3"/>
          <p:cNvSpPr/>
          <p:nvPr/>
        </p:nvSpPr>
        <p:spPr>
          <a:xfrm flipV="1">
            <a:off x="395536" y="332656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3779912" y="524729"/>
            <a:ext cx="5383953" cy="2407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4000" dirty="0" smtClean="0"/>
              <a:t>・</a:t>
            </a:r>
            <a:r>
              <a:rPr lang="ja-JP" altLang="ja-JP" sz="4000" dirty="0" smtClean="0"/>
              <a:t>家</a:t>
            </a:r>
            <a:r>
              <a:rPr lang="ja-JP" altLang="ja-JP" sz="4000" dirty="0"/>
              <a:t>が近い</a:t>
            </a:r>
            <a:r>
              <a:rPr lang="ja-JP" altLang="ja-JP" sz="4000" dirty="0" smtClean="0"/>
              <a:t>から</a:t>
            </a:r>
            <a:endParaRPr lang="en-US" altLang="ja-JP" sz="4000" dirty="0" smtClean="0"/>
          </a:p>
          <a:p>
            <a:pPr marL="0" indent="0">
              <a:buNone/>
            </a:pPr>
            <a:r>
              <a:rPr lang="ja-JP" altLang="en-US" sz="4000" dirty="0"/>
              <a:t>・</a:t>
            </a:r>
            <a:r>
              <a:rPr lang="ja-JP" altLang="ja-JP" sz="4000" dirty="0" smtClean="0"/>
              <a:t>サークル</a:t>
            </a:r>
            <a:r>
              <a:rPr lang="ja-JP" altLang="ja-JP" sz="4000" dirty="0"/>
              <a:t>に</a:t>
            </a:r>
            <a:r>
              <a:rPr lang="ja-JP" altLang="ja-JP" sz="4000" dirty="0" smtClean="0"/>
              <a:t>入りたい</a:t>
            </a:r>
            <a:endParaRPr lang="en-US" altLang="ja-JP" sz="4000" dirty="0" smtClean="0"/>
          </a:p>
          <a:p>
            <a:pPr marL="0" indent="0">
              <a:buNone/>
            </a:pPr>
            <a:r>
              <a:rPr lang="ja-JP" altLang="en-US" sz="4000" dirty="0"/>
              <a:t>　</a:t>
            </a:r>
            <a:r>
              <a:rPr lang="ja-JP" altLang="ja-JP" sz="4000" dirty="0" smtClean="0"/>
              <a:t>から</a:t>
            </a:r>
            <a:endParaRPr lang="en-US" altLang="ja-JP" sz="4000" dirty="0" smtClean="0"/>
          </a:p>
        </p:txBody>
      </p:sp>
      <p:sp>
        <p:nvSpPr>
          <p:cNvPr id="6" name="正方形/長方形 5"/>
          <p:cNvSpPr/>
          <p:nvPr/>
        </p:nvSpPr>
        <p:spPr>
          <a:xfrm>
            <a:off x="0" y="4803998"/>
            <a:ext cx="9144000" cy="360040"/>
          </a:xfrm>
          <a:prstGeom prst="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4515966"/>
            <a:ext cx="9144000" cy="216024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7"/>
          <p:cNvGrpSpPr/>
          <p:nvPr/>
        </p:nvGrpSpPr>
        <p:grpSpPr>
          <a:xfrm>
            <a:off x="1475656" y="51470"/>
            <a:ext cx="2520280" cy="2520280"/>
            <a:chOff x="-2844824" y="1160748"/>
            <a:chExt cx="2520280" cy="2520280"/>
          </a:xfrm>
        </p:grpSpPr>
        <p:sp>
          <p:nvSpPr>
            <p:cNvPr id="9" name="正方形/長方形 8"/>
            <p:cNvSpPr/>
            <p:nvPr/>
          </p:nvSpPr>
          <p:spPr>
            <a:xfrm rot="27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 rot="81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正方形/長方形 10"/>
          <p:cNvSpPr/>
          <p:nvPr/>
        </p:nvSpPr>
        <p:spPr>
          <a:xfrm>
            <a:off x="395536" y="0"/>
            <a:ext cx="264058" cy="1245770"/>
          </a:xfrm>
          <a:prstGeom prst="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コンテンツ プレースホルダー 2"/>
          <p:cNvSpPr txBox="1">
            <a:spLocks/>
          </p:cNvSpPr>
          <p:nvPr/>
        </p:nvSpPr>
        <p:spPr>
          <a:xfrm>
            <a:off x="220808" y="2917180"/>
            <a:ext cx="8768329" cy="13107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4000" dirty="0" smtClean="0"/>
              <a:t>「</a:t>
            </a:r>
            <a:r>
              <a:rPr lang="ja-JP" altLang="en-US" sz="4000" dirty="0"/>
              <a:t>きっかけ</a:t>
            </a:r>
            <a:r>
              <a:rPr lang="ja-JP" altLang="en-US" sz="4000" dirty="0" smtClean="0"/>
              <a:t>」</a:t>
            </a:r>
            <a:r>
              <a:rPr lang="ja-JP" altLang="ja-JP" sz="4000" dirty="0" smtClean="0"/>
              <a:t>は</a:t>
            </a:r>
            <a:r>
              <a:rPr lang="ja-JP" altLang="en-US" sz="4000" dirty="0"/>
              <a:t>「</a:t>
            </a:r>
            <a:r>
              <a:rPr lang="ja-JP" altLang="ja-JP" sz="4000" dirty="0"/>
              <a:t>進学して学びたいこと」</a:t>
            </a:r>
            <a:r>
              <a:rPr lang="ja-JP" altLang="en-US" sz="4000" dirty="0" smtClean="0"/>
              <a:t>につな</a:t>
            </a:r>
            <a:r>
              <a:rPr lang="ja-JP" altLang="en-US" sz="4000" dirty="0"/>
              <a:t>げ</a:t>
            </a:r>
            <a:r>
              <a:rPr lang="ja-JP" altLang="en-US" sz="4000" dirty="0" smtClean="0"/>
              <a:t>る</a:t>
            </a:r>
            <a:endParaRPr lang="ja-JP" altLang="ja-JP" sz="4000" dirty="0"/>
          </a:p>
        </p:txBody>
      </p:sp>
    </p:spTree>
    <p:extLst>
      <p:ext uri="{BB962C8B-B14F-4D97-AF65-F5344CB8AC3E}">
        <p14:creationId xmlns:p14="http://schemas.microsoft.com/office/powerpoint/2010/main" val="34780558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曲折矢印 10"/>
          <p:cNvSpPr/>
          <p:nvPr/>
        </p:nvSpPr>
        <p:spPr>
          <a:xfrm flipV="1">
            <a:off x="395536" y="2346598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175048" y="2778646"/>
            <a:ext cx="6784460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ja-JP" sz="4000" dirty="0" smtClean="0"/>
              <a:t>「</a:t>
            </a:r>
            <a:r>
              <a:rPr lang="ja-JP" altLang="ja-JP" sz="4000" dirty="0"/>
              <a:t>進学して学びたいこと」は</a:t>
            </a:r>
            <a:r>
              <a:rPr lang="ja-JP" altLang="ja-JP" sz="4000" dirty="0" smtClean="0"/>
              <a:t>、</a:t>
            </a:r>
            <a:endParaRPr lang="en-US" altLang="ja-JP" sz="4000" dirty="0" smtClean="0"/>
          </a:p>
          <a:p>
            <a:pPr marL="0" indent="0">
              <a:buNone/>
            </a:pPr>
            <a:r>
              <a:rPr lang="ja-JP" altLang="ja-JP" sz="4000" dirty="0" smtClean="0"/>
              <a:t>志望</a:t>
            </a:r>
            <a:r>
              <a:rPr lang="ja-JP" altLang="ja-JP" sz="4000" dirty="0"/>
              <a:t>理由書の中心！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395536" y="1498222"/>
            <a:ext cx="264058" cy="4925448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/>
          <p:cNvGrpSpPr/>
          <p:nvPr/>
        </p:nvGrpSpPr>
        <p:grpSpPr>
          <a:xfrm>
            <a:off x="17489" y="411510"/>
            <a:ext cx="9111970" cy="1143000"/>
            <a:chOff x="32027" y="5229609"/>
            <a:chExt cx="9111970" cy="1143000"/>
          </a:xfrm>
        </p:grpSpPr>
        <p:sp>
          <p:nvSpPr>
            <p:cNvPr id="15" name="正方形/長方形 14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タイトル 1"/>
            <p:cNvSpPr txBox="1">
              <a:spLocks/>
            </p:cNvSpPr>
            <p:nvPr/>
          </p:nvSpPr>
          <p:spPr>
            <a:xfrm>
              <a:off x="50034" y="5229609"/>
              <a:ext cx="8924012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600" dirty="0" smtClean="0"/>
                <a:t>③志望する理由を考える</a:t>
              </a:r>
              <a:r>
                <a:rPr lang="en-US" altLang="ja-JP" sz="3600" dirty="0" smtClean="0"/>
                <a:t>―</a:t>
              </a:r>
              <a:r>
                <a:rPr lang="ja-JP" altLang="en-US" sz="3600" dirty="0" smtClean="0"/>
                <a:t>学びたいこと</a:t>
              </a:r>
              <a:endParaRPr lang="en-US" altLang="ja-JP" sz="3600" dirty="0"/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rgbClr val="CC00FF"/>
            </a:solidFill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rgbClr val="CC00FF"/>
            </a:solidFill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3216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943200" y="404664"/>
            <a:ext cx="7200800" cy="15965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ja-JP" sz="4000" dirty="0" smtClean="0"/>
              <a:t>パンフレット</a:t>
            </a:r>
            <a:r>
              <a:rPr lang="ja-JP" altLang="ja-JP" sz="4000" dirty="0"/>
              <a:t>、ホームページ、</a:t>
            </a:r>
            <a:r>
              <a:rPr lang="ja-JP" altLang="ja-JP" sz="4000" dirty="0" smtClean="0"/>
              <a:t>オープンキャンパス</a:t>
            </a:r>
            <a:r>
              <a:rPr lang="ja-JP" altLang="en-US" sz="4000" dirty="0" smtClean="0"/>
              <a:t>など</a:t>
            </a:r>
            <a:r>
              <a:rPr lang="ja-JP" altLang="ja-JP" sz="4000" dirty="0" smtClean="0"/>
              <a:t>で調べ</a:t>
            </a:r>
            <a:r>
              <a:rPr lang="ja-JP" altLang="en-US" sz="4000" dirty="0" smtClean="0"/>
              <a:t>る</a:t>
            </a:r>
            <a:endParaRPr lang="ja-JP" altLang="ja-JP" sz="4000" dirty="0"/>
          </a:p>
        </p:txBody>
      </p:sp>
      <p:sp>
        <p:nvSpPr>
          <p:cNvPr id="5" name="正方形/長方形 4"/>
          <p:cNvSpPr/>
          <p:nvPr/>
        </p:nvSpPr>
        <p:spPr>
          <a:xfrm>
            <a:off x="395536" y="0"/>
            <a:ext cx="264058" cy="6858000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曲折矢印 5"/>
          <p:cNvSpPr/>
          <p:nvPr/>
        </p:nvSpPr>
        <p:spPr>
          <a:xfrm flipV="1">
            <a:off x="395536" y="-92546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1691680" y="2499742"/>
            <a:ext cx="2016224" cy="2016224"/>
          </a:xfrm>
          <a:prstGeom prst="ellipse">
            <a:avLst/>
          </a:prstGeom>
          <a:noFill/>
          <a:ln w="15240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3892177" y="2139702"/>
            <a:ext cx="5251823" cy="3003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000" dirty="0" smtClean="0"/>
              <a:t>・何が学べるか</a:t>
            </a:r>
            <a:endParaRPr lang="en-US" altLang="ja-JP" sz="4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000" dirty="0" smtClean="0"/>
              <a:t>・どのような講義を</a:t>
            </a:r>
            <a:endParaRPr lang="en-US" altLang="ja-JP" sz="4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000" dirty="0" smtClean="0"/>
              <a:t>　行っているか</a:t>
            </a:r>
            <a:endParaRPr lang="en-US" altLang="ja-JP" sz="4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sz="4000" dirty="0" smtClean="0"/>
              <a:t>・他の学校との違い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721626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395536" y="0"/>
            <a:ext cx="264058" cy="1507773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曲折矢印 4"/>
          <p:cNvSpPr/>
          <p:nvPr/>
        </p:nvSpPr>
        <p:spPr>
          <a:xfrm flipV="1">
            <a:off x="395536" y="594659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215516" y="3075806"/>
            <a:ext cx="8712968" cy="1470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ja-JP" sz="4000" dirty="0"/>
              <a:t>「きっかけ</a:t>
            </a:r>
            <a:r>
              <a:rPr lang="ja-JP" altLang="ja-JP" sz="4000" dirty="0" smtClean="0"/>
              <a:t>」と</a:t>
            </a:r>
            <a:r>
              <a:rPr lang="ja-JP" altLang="ja-JP" sz="4000" dirty="0"/>
              <a:t>「学びたいこと」</a:t>
            </a:r>
            <a:r>
              <a:rPr lang="ja-JP" altLang="en-US" sz="4000" dirty="0" smtClean="0"/>
              <a:t>がつながるように</a:t>
            </a:r>
            <a:r>
              <a:rPr lang="ja-JP" altLang="en-US" sz="4000" dirty="0"/>
              <a:t>書く</a:t>
            </a:r>
            <a:endParaRPr lang="ja-JP" altLang="ja-JP" sz="4000" dirty="0"/>
          </a:p>
        </p:txBody>
      </p:sp>
      <p:sp>
        <p:nvSpPr>
          <p:cNvPr id="7" name="コンテンツ プレースホルダー 2"/>
          <p:cNvSpPr txBox="1">
            <a:spLocks/>
          </p:cNvSpPr>
          <p:nvPr/>
        </p:nvSpPr>
        <p:spPr>
          <a:xfrm>
            <a:off x="4355976" y="452722"/>
            <a:ext cx="4788024" cy="22630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4000" dirty="0" smtClean="0"/>
              <a:t>・どの大学にも当て</a:t>
            </a:r>
            <a:endParaRPr lang="en-US" altLang="ja-JP" sz="4000" dirty="0" smtClean="0"/>
          </a:p>
          <a:p>
            <a:pPr marL="0" indent="0">
              <a:buNone/>
            </a:pPr>
            <a:r>
              <a:rPr lang="ja-JP" altLang="en-US" sz="4000" dirty="0"/>
              <a:t>　</a:t>
            </a:r>
            <a:r>
              <a:rPr lang="ja-JP" altLang="en-US" sz="4000" dirty="0" smtClean="0"/>
              <a:t>はまる</a:t>
            </a:r>
            <a:endParaRPr lang="en-US" altLang="ja-JP" sz="4000" dirty="0" smtClean="0"/>
          </a:p>
          <a:p>
            <a:pPr marL="0" indent="0">
              <a:buNone/>
            </a:pPr>
            <a:r>
              <a:rPr lang="ja-JP" altLang="en-US" sz="4000" dirty="0" smtClean="0"/>
              <a:t>・具体的でない</a:t>
            </a:r>
            <a:endParaRPr lang="en-US" altLang="ja-JP" sz="4000" dirty="0" smtClean="0"/>
          </a:p>
        </p:txBody>
      </p:sp>
      <p:grpSp>
        <p:nvGrpSpPr>
          <p:cNvPr id="8" name="グループ化 7"/>
          <p:cNvGrpSpPr/>
          <p:nvPr/>
        </p:nvGrpSpPr>
        <p:grpSpPr>
          <a:xfrm>
            <a:off x="1907704" y="164690"/>
            <a:ext cx="2520280" cy="2520280"/>
            <a:chOff x="-2844824" y="1160748"/>
            <a:chExt cx="2520280" cy="2520280"/>
          </a:xfrm>
        </p:grpSpPr>
        <p:sp>
          <p:nvSpPr>
            <p:cNvPr id="9" name="正方形/長方形 8"/>
            <p:cNvSpPr/>
            <p:nvPr/>
          </p:nvSpPr>
          <p:spPr>
            <a:xfrm rot="27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 rot="8100000">
              <a:off x="-2844824" y="2348880"/>
              <a:ext cx="2520280" cy="14401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1" name="正方形/長方形 10"/>
          <p:cNvSpPr/>
          <p:nvPr/>
        </p:nvSpPr>
        <p:spPr>
          <a:xfrm>
            <a:off x="0" y="4775532"/>
            <a:ext cx="9144000" cy="360040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0" y="4487500"/>
            <a:ext cx="9144000" cy="216024"/>
          </a:xfrm>
          <a:prstGeom prst="rect">
            <a:avLst/>
          </a:prstGeom>
          <a:solidFill>
            <a:srgbClr val="FF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526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曲折矢印 3"/>
          <p:cNvSpPr/>
          <p:nvPr/>
        </p:nvSpPr>
        <p:spPr>
          <a:xfrm flipV="1">
            <a:off x="395536" y="2355726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319064" y="2787774"/>
            <a:ext cx="6357392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000" dirty="0"/>
              <a:t>進学先で学んだこと</a:t>
            </a:r>
            <a:r>
              <a:rPr lang="ja-JP" altLang="en-US" sz="4000" dirty="0" smtClean="0"/>
              <a:t>を</a:t>
            </a:r>
            <a:endParaRPr lang="en-US" altLang="ja-JP" sz="4000" dirty="0" smtClean="0"/>
          </a:p>
          <a:p>
            <a:pPr marL="0" indent="0">
              <a:buNone/>
            </a:pPr>
            <a:r>
              <a:rPr lang="ja-JP" altLang="en-US" sz="4000" dirty="0" smtClean="0"/>
              <a:t>将来</a:t>
            </a:r>
            <a:r>
              <a:rPr lang="ja-JP" altLang="en-US" sz="4000" dirty="0"/>
              <a:t>に生かす意欲！</a:t>
            </a:r>
            <a:endParaRPr lang="ja-JP" altLang="ja-JP" sz="4000" dirty="0"/>
          </a:p>
        </p:txBody>
      </p:sp>
      <p:sp>
        <p:nvSpPr>
          <p:cNvPr id="6" name="正方形/長方形 5"/>
          <p:cNvSpPr/>
          <p:nvPr/>
        </p:nvSpPr>
        <p:spPr>
          <a:xfrm>
            <a:off x="395536" y="1498222"/>
            <a:ext cx="264058" cy="493457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32030" y="411510"/>
            <a:ext cx="9111970" cy="1143000"/>
            <a:chOff x="32027" y="5229609"/>
            <a:chExt cx="9111970" cy="1143000"/>
          </a:xfrm>
        </p:grpSpPr>
        <p:sp>
          <p:nvSpPr>
            <p:cNvPr id="8" name="正方形/長方形 7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タイトル 1"/>
            <p:cNvSpPr txBox="1">
              <a:spLocks/>
            </p:cNvSpPr>
            <p:nvPr/>
          </p:nvSpPr>
          <p:spPr>
            <a:xfrm>
              <a:off x="467544" y="5229609"/>
              <a:ext cx="6120677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4100" dirty="0" smtClean="0"/>
                <a:t>④将来の展望を考える</a:t>
              </a:r>
              <a:endParaRPr lang="en-US" altLang="ja-JP" sz="41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5"/>
            </a:solidFill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5"/>
            </a:solidFill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389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925308" y="146468"/>
            <a:ext cx="7200800" cy="1993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ja-JP" sz="4000" dirty="0"/>
              <a:t>学んだことを将来どう生かしていくのかを、目指している職業などと関連させて</a:t>
            </a:r>
            <a:r>
              <a:rPr lang="ja-JP" altLang="ja-JP" sz="4000" dirty="0" smtClean="0"/>
              <a:t>述べ</a:t>
            </a:r>
            <a:r>
              <a:rPr lang="ja-JP" altLang="en-US" sz="4000" dirty="0"/>
              <a:t>る</a:t>
            </a:r>
            <a:endParaRPr lang="ja-JP" altLang="ja-JP" sz="4000" dirty="0"/>
          </a:p>
        </p:txBody>
      </p:sp>
      <p:sp>
        <p:nvSpPr>
          <p:cNvPr id="5" name="正方形/長方形 4"/>
          <p:cNvSpPr/>
          <p:nvPr/>
        </p:nvSpPr>
        <p:spPr>
          <a:xfrm>
            <a:off x="395536" y="0"/>
            <a:ext cx="264058" cy="25419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曲折矢印 5"/>
          <p:cNvSpPr/>
          <p:nvPr/>
        </p:nvSpPr>
        <p:spPr>
          <a:xfrm flipV="1">
            <a:off x="395536" y="44624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" name="曲折矢印 6"/>
          <p:cNvSpPr/>
          <p:nvPr/>
        </p:nvSpPr>
        <p:spPr>
          <a:xfrm flipV="1">
            <a:off x="395536" y="2060848"/>
            <a:ext cx="1368152" cy="1826229"/>
          </a:xfrm>
          <a:prstGeom prst="bentArrow">
            <a:avLst>
              <a:gd name="adj1" fmla="val 19894"/>
              <a:gd name="adj2" fmla="val 42184"/>
              <a:gd name="adj3" fmla="val 35844"/>
              <a:gd name="adj4" fmla="val 4013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>
          <a:xfrm>
            <a:off x="1907704" y="2499742"/>
            <a:ext cx="7200800" cy="18722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ja-JP" sz="4000" dirty="0"/>
              <a:t>職業と直接結びつかなければ、学んだこと</a:t>
            </a:r>
            <a:r>
              <a:rPr lang="ja-JP" altLang="en-US" sz="4000" dirty="0"/>
              <a:t>が</a:t>
            </a:r>
            <a:r>
              <a:rPr lang="ja-JP" altLang="ja-JP" sz="4000" dirty="0"/>
              <a:t>どういった点で</a:t>
            </a:r>
            <a:r>
              <a:rPr lang="ja-JP" altLang="en-US" sz="4000" dirty="0"/>
              <a:t>社会に</a:t>
            </a:r>
            <a:r>
              <a:rPr lang="ja-JP" altLang="ja-JP" sz="4000" dirty="0"/>
              <a:t>貢献</a:t>
            </a:r>
            <a:r>
              <a:rPr lang="ja-JP" altLang="en-US" sz="4000" dirty="0"/>
              <a:t>できる</a:t>
            </a:r>
            <a:r>
              <a:rPr lang="ja-JP" altLang="ja-JP" sz="4000" dirty="0"/>
              <a:t>かを</a:t>
            </a:r>
            <a:r>
              <a:rPr lang="ja-JP" altLang="ja-JP" sz="4000" dirty="0" smtClean="0"/>
              <a:t>考え</a:t>
            </a:r>
            <a:r>
              <a:rPr lang="ja-JP" altLang="en-US" sz="4000" dirty="0" smtClean="0"/>
              <a:t>る</a:t>
            </a:r>
            <a:endParaRPr lang="ja-JP" altLang="ja-JP" sz="4000" dirty="0"/>
          </a:p>
        </p:txBody>
      </p:sp>
      <p:sp>
        <p:nvSpPr>
          <p:cNvPr id="9" name="正方形/長方形 8"/>
          <p:cNvSpPr/>
          <p:nvPr/>
        </p:nvSpPr>
        <p:spPr>
          <a:xfrm>
            <a:off x="0" y="4775532"/>
            <a:ext cx="9144000" cy="36004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0" y="4487500"/>
            <a:ext cx="9144000" cy="21602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35375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en-US" altLang="ja-JP" sz="12800" dirty="0" smtClean="0">
                <a:solidFill>
                  <a:schemeClr val="bg1"/>
                </a:solidFill>
              </a:rPr>
              <a:t>Ⅳ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chemeClr val="tx2"/>
                </a:solidFill>
              </a:rPr>
              <a:t>メモを作る</a:t>
            </a:r>
            <a:endParaRPr lang="ja-JP" alt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12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864" y="2211710"/>
            <a:ext cx="8229600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ja-JP" altLang="en-US" sz="4000" dirty="0" smtClean="0"/>
              <a:t>「あなたが本学を志望した理由について、８００字以内で書きなさい。」</a:t>
            </a:r>
            <a:endParaRPr kumimoji="1" lang="ja-JP" altLang="en-US" sz="4000" dirty="0"/>
          </a:p>
        </p:txBody>
      </p:sp>
      <p:sp>
        <p:nvSpPr>
          <p:cNvPr id="5" name="円/楕円 1"/>
          <p:cNvSpPr/>
          <p:nvPr/>
        </p:nvSpPr>
        <p:spPr>
          <a:xfrm>
            <a:off x="-36512" y="-27384"/>
            <a:ext cx="2223120" cy="2047610"/>
          </a:xfrm>
          <a:custGeom>
            <a:avLst/>
            <a:gdLst/>
            <a:ahLst/>
            <a:cxnLst/>
            <a:rect l="l" t="t" r="r" b="b"/>
            <a:pathLst>
              <a:path w="2223120" h="2047610">
                <a:moveTo>
                  <a:pt x="0" y="0"/>
                </a:moveTo>
                <a:lnTo>
                  <a:pt x="2114152" y="0"/>
                </a:lnTo>
                <a:cubicBezTo>
                  <a:pt x="2184748" y="172009"/>
                  <a:pt x="2223120" y="360401"/>
                  <a:pt x="2223120" y="557754"/>
                </a:cubicBezTo>
                <a:cubicBezTo>
                  <a:pt x="2223120" y="1380579"/>
                  <a:pt x="1556089" y="2047610"/>
                  <a:pt x="733264" y="2047610"/>
                </a:cubicBezTo>
                <a:cubicBezTo>
                  <a:pt x="466483" y="2047610"/>
                  <a:pt x="216079" y="1977490"/>
                  <a:pt x="0" y="18537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-756592" y="-99392"/>
            <a:ext cx="3236912" cy="1511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dirty="0" smtClean="0">
                <a:solidFill>
                  <a:schemeClr val="bg1"/>
                </a:solidFill>
              </a:rPr>
              <a:t>課題</a:t>
            </a:r>
            <a:endParaRPr lang="ja-JP" altLang="en-US" sz="4800" dirty="0">
              <a:solidFill>
                <a:schemeClr val="bg1"/>
              </a:solidFill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7953333" y="3952832"/>
            <a:ext cx="1190668" cy="1190668"/>
          </a:xfrm>
          <a:custGeom>
            <a:avLst/>
            <a:gdLst/>
            <a:ahLst/>
            <a:cxnLst/>
            <a:rect l="l" t="t" r="r" b="b"/>
            <a:pathLst>
              <a:path w="1190668" h="1190668">
                <a:moveTo>
                  <a:pt x="1190668" y="0"/>
                </a:moveTo>
                <a:lnTo>
                  <a:pt x="1190668" y="1190668"/>
                </a:lnTo>
                <a:lnTo>
                  <a:pt x="0" y="1190668"/>
                </a:lnTo>
                <a:cubicBezTo>
                  <a:pt x="0" y="533080"/>
                  <a:pt x="533080" y="0"/>
                  <a:pt x="119066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5"/>
          <p:cNvSpPr/>
          <p:nvPr/>
        </p:nvSpPr>
        <p:spPr>
          <a:xfrm>
            <a:off x="-108520" y="-99392"/>
            <a:ext cx="1821357" cy="1583933"/>
          </a:xfrm>
          <a:custGeom>
            <a:avLst/>
            <a:gdLst/>
            <a:ahLst/>
            <a:cxnLst/>
            <a:rect l="l" t="t" r="r" b="b"/>
            <a:pathLst>
              <a:path w="1821357" h="1583933">
                <a:moveTo>
                  <a:pt x="0" y="0"/>
                </a:moveTo>
                <a:lnTo>
                  <a:pt x="1647734" y="0"/>
                </a:lnTo>
                <a:cubicBezTo>
                  <a:pt x="1757793" y="160232"/>
                  <a:pt x="1821357" y="351916"/>
                  <a:pt x="1821357" y="557754"/>
                </a:cubicBezTo>
                <a:cubicBezTo>
                  <a:pt x="1821357" y="1124497"/>
                  <a:pt x="1339485" y="1583933"/>
                  <a:pt x="745066" y="1583933"/>
                </a:cubicBezTo>
                <a:cubicBezTo>
                  <a:pt x="455638" y="1583933"/>
                  <a:pt x="192892" y="1475010"/>
                  <a:pt x="0" y="1297225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419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199" y="3075806"/>
            <a:ext cx="8229600" cy="20330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600" dirty="0" smtClean="0"/>
              <a:t>・</a:t>
            </a:r>
            <a:r>
              <a:rPr lang="ja-JP" altLang="ja-JP" sz="3600" dirty="0" smtClean="0"/>
              <a:t>私</a:t>
            </a:r>
            <a:r>
              <a:rPr lang="ja-JP" altLang="ja-JP" sz="3600" dirty="0"/>
              <a:t>は、貴学</a:t>
            </a:r>
            <a:r>
              <a:rPr lang="ja-JP" altLang="ja-JP" sz="3600" dirty="0" smtClean="0"/>
              <a:t>の</a:t>
            </a:r>
            <a:r>
              <a:rPr lang="ja-JP" altLang="en-US" sz="3600" dirty="0" smtClean="0"/>
              <a:t>（　　　　　　　　）</a:t>
            </a:r>
            <a:r>
              <a:rPr lang="ja-JP" altLang="ja-JP" sz="3600" dirty="0" smtClean="0"/>
              <a:t>学部</a:t>
            </a:r>
            <a:r>
              <a:rPr lang="ja-JP" altLang="ja-JP" sz="3600" dirty="0"/>
              <a:t>（</a:t>
            </a:r>
            <a:r>
              <a:rPr lang="ja-JP" altLang="ja-JP" sz="3600" dirty="0" smtClean="0"/>
              <a:t>学科）</a:t>
            </a:r>
            <a:r>
              <a:rPr lang="ja-JP" altLang="en-US" sz="3600" dirty="0" smtClean="0"/>
              <a:t>　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  </a:t>
            </a:r>
            <a:r>
              <a:rPr lang="ja-JP" altLang="ja-JP" sz="3600" dirty="0" smtClean="0"/>
              <a:t>を志望する。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・</a:t>
            </a:r>
            <a:r>
              <a:rPr lang="ja-JP" altLang="ja-JP" sz="3600" dirty="0" smtClean="0"/>
              <a:t>大学</a:t>
            </a:r>
            <a:r>
              <a:rPr lang="ja-JP" altLang="ja-JP" sz="3600" dirty="0"/>
              <a:t>で</a:t>
            </a:r>
            <a:r>
              <a:rPr lang="ja-JP" altLang="ja-JP" sz="3600" dirty="0" smtClean="0"/>
              <a:t>は</a:t>
            </a:r>
            <a:r>
              <a:rPr lang="ja-JP" altLang="en-US" sz="3600" dirty="0"/>
              <a:t>（　　　　　　　　） </a:t>
            </a:r>
            <a:r>
              <a:rPr lang="ja-JP" altLang="ja-JP" sz="3600" dirty="0" smtClean="0"/>
              <a:t>を</a:t>
            </a:r>
            <a:r>
              <a:rPr lang="ja-JP" altLang="ja-JP" sz="3600" dirty="0"/>
              <a:t>学びたい。</a:t>
            </a:r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endParaRPr lang="ja-JP" altLang="ja-JP" sz="3600" dirty="0"/>
          </a:p>
          <a:p>
            <a:pPr marL="0" indent="0">
              <a:buNone/>
            </a:pPr>
            <a:endParaRPr kumimoji="1" lang="ja-JP" altLang="en-US" sz="36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0" y="188640"/>
            <a:ext cx="9143999" cy="1143000"/>
            <a:chOff x="0" y="2277281"/>
            <a:chExt cx="9143999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0" y="2333569"/>
              <a:ext cx="7704856" cy="1030424"/>
            </a:xfrm>
            <a:prstGeom prst="rect">
              <a:avLst/>
            </a:prstGeom>
            <a:noFill/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611560" y="2277281"/>
              <a:ext cx="7560840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4100" dirty="0" smtClean="0"/>
                <a:t>①</a:t>
              </a:r>
              <a:r>
                <a:rPr lang="ja-JP" altLang="ja-JP" sz="4100" dirty="0" smtClean="0"/>
                <a:t>志望</a:t>
              </a:r>
              <a:r>
                <a:rPr lang="ja-JP" altLang="ja-JP" sz="4100" dirty="0"/>
                <a:t>する学部・学科を挙げる</a:t>
              </a:r>
              <a:endParaRPr lang="en-US" altLang="ja-JP" sz="41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0" y="2332034"/>
              <a:ext cx="611560" cy="1030424"/>
            </a:xfrm>
            <a:prstGeom prst="rect">
              <a:avLst/>
            </a:prstGeom>
            <a:solidFill>
              <a:schemeClr val="accent3"/>
            </a:solidFill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71472" y="2333569"/>
              <a:ext cx="772527" cy="1030424"/>
            </a:xfrm>
            <a:prstGeom prst="rect">
              <a:avLst/>
            </a:prstGeom>
            <a:solidFill>
              <a:schemeClr val="accent3"/>
            </a:solidFill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611560" y="1484784"/>
            <a:ext cx="7920880" cy="1109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ja-JP" dirty="0" smtClean="0"/>
              <a:t>志望する学部・学科を挙げ、そこで学びたいことを簡潔に示す。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-1" y="2780928"/>
            <a:ext cx="9144000" cy="9001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09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62214" y="2427734"/>
            <a:ext cx="8402274" cy="26934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ja-JP" sz="3600" dirty="0" smtClean="0"/>
              <a:t>そう</a:t>
            </a:r>
            <a:r>
              <a:rPr lang="ja-JP" altLang="ja-JP" sz="3600" dirty="0"/>
              <a:t>考えるようになったきっかけ</a:t>
            </a:r>
            <a:r>
              <a:rPr lang="ja-JP" altLang="ja-JP" sz="3600" dirty="0" smtClean="0"/>
              <a:t>は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/>
              <a:t>・</a:t>
            </a:r>
            <a:r>
              <a:rPr lang="ja-JP" altLang="en-US" sz="3600" dirty="0" smtClean="0"/>
              <a:t>いつ？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・どのようなことを通して？                         　　　　　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・どう思った？　　　　   　     </a:t>
            </a:r>
            <a:endParaRPr lang="en-US" altLang="ja-JP" sz="3600" dirty="0" smtClean="0"/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endParaRPr kumimoji="1" lang="en-US" altLang="ja-JP" sz="3600" dirty="0" smtClean="0"/>
          </a:p>
          <a:p>
            <a:pPr marL="0" indent="0">
              <a:buNone/>
            </a:pPr>
            <a:endParaRPr kumimoji="1" lang="ja-JP" altLang="en-US" sz="3600" dirty="0"/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776771" y="1484784"/>
            <a:ext cx="7467637" cy="8069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ja-JP" dirty="0" smtClean="0"/>
              <a:t>志望するようになった</a:t>
            </a:r>
            <a:r>
              <a:rPr lang="ja-JP" altLang="en-US" dirty="0" smtClean="0"/>
              <a:t>「</a:t>
            </a:r>
            <a:r>
              <a:rPr lang="ja-JP" altLang="ja-JP" dirty="0" smtClean="0"/>
              <a:t>きっかけ</a:t>
            </a:r>
            <a:r>
              <a:rPr lang="ja-JP" altLang="en-US" dirty="0" smtClean="0"/>
              <a:t>」</a:t>
            </a:r>
            <a:r>
              <a:rPr lang="ja-JP" altLang="ja-JP" dirty="0" smtClean="0"/>
              <a:t>を述べる。</a:t>
            </a:r>
            <a:endParaRPr lang="en-US" altLang="ja-JP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ja-JP" altLang="ja-JP" sz="4000" dirty="0" smtClean="0"/>
          </a:p>
        </p:txBody>
      </p:sp>
      <p:sp>
        <p:nvSpPr>
          <p:cNvPr id="6" name="正方形/長方形 5"/>
          <p:cNvSpPr/>
          <p:nvPr/>
        </p:nvSpPr>
        <p:spPr>
          <a:xfrm>
            <a:off x="-1" y="2211710"/>
            <a:ext cx="9144000" cy="90010"/>
          </a:xfrm>
          <a:prstGeom prst="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-128616" y="197768"/>
            <a:ext cx="9272614" cy="1143000"/>
            <a:chOff x="-128616" y="3733161"/>
            <a:chExt cx="9272614" cy="1143000"/>
          </a:xfrm>
        </p:grpSpPr>
        <p:sp>
          <p:nvSpPr>
            <p:cNvPr id="8" name="正方形/長方形 7"/>
            <p:cNvSpPr/>
            <p:nvPr/>
          </p:nvSpPr>
          <p:spPr>
            <a:xfrm>
              <a:off x="611560" y="3789449"/>
              <a:ext cx="7704855" cy="1030424"/>
            </a:xfrm>
            <a:prstGeom prst="rect">
              <a:avLst/>
            </a:prstGeom>
            <a:noFill/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タイトル 1"/>
            <p:cNvSpPr txBox="1">
              <a:spLocks/>
            </p:cNvSpPr>
            <p:nvPr/>
          </p:nvSpPr>
          <p:spPr>
            <a:xfrm>
              <a:off x="-128616" y="3733161"/>
              <a:ext cx="8406678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600" dirty="0"/>
                <a:t>②</a:t>
              </a:r>
              <a:r>
                <a:rPr lang="ja-JP" altLang="ja-JP" sz="3600" dirty="0" smtClean="0"/>
                <a:t>志望する</a:t>
              </a:r>
              <a:r>
                <a:rPr lang="ja-JP" altLang="en-US" sz="3600" dirty="0" smtClean="0"/>
                <a:t>理由を考える</a:t>
              </a:r>
              <a:r>
                <a:rPr lang="en-US" altLang="ja-JP" sz="3600" dirty="0"/>
                <a:t>―</a:t>
              </a:r>
              <a:r>
                <a:rPr lang="ja-JP" altLang="en-US" sz="3600" dirty="0" smtClean="0"/>
                <a:t>きっかけ</a:t>
              </a:r>
              <a:endParaRPr lang="en-US" altLang="ja-JP" sz="36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2027" y="3789449"/>
              <a:ext cx="579533" cy="1030424"/>
            </a:xfrm>
            <a:prstGeom prst="rect">
              <a:avLst/>
            </a:prstGeom>
            <a:solidFill>
              <a:srgbClr val="FF6699"/>
            </a:solidFill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8316415" y="3789449"/>
              <a:ext cx="827583" cy="1030424"/>
            </a:xfrm>
            <a:prstGeom prst="rect">
              <a:avLst/>
            </a:prstGeom>
            <a:solidFill>
              <a:srgbClr val="FF6699"/>
            </a:solidFill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73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58772" y="2499742"/>
            <a:ext cx="8570687" cy="26437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600" dirty="0"/>
              <a:t>・</a:t>
            </a:r>
            <a:r>
              <a:rPr lang="ja-JP" altLang="en-US" sz="3600" dirty="0" smtClean="0"/>
              <a:t>パンフレット・</a:t>
            </a:r>
            <a:r>
              <a:rPr lang="en-US" altLang="ja-JP" sz="3600" dirty="0" smtClean="0"/>
              <a:t>HP</a:t>
            </a:r>
            <a:r>
              <a:rPr lang="ja-JP" altLang="en-US" sz="3600" dirty="0" smtClean="0"/>
              <a:t>で注目したことは？</a:t>
            </a:r>
            <a:endParaRPr lang="en-US" altLang="ja-JP" sz="3600" dirty="0"/>
          </a:p>
          <a:p>
            <a:pPr marL="0" indent="0">
              <a:buNone/>
            </a:pPr>
            <a:r>
              <a:rPr lang="ja-JP" altLang="en-US" sz="3600" dirty="0" smtClean="0"/>
              <a:t>・オープンキャンパスで感じたことは？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・受けたい講義、そこで学べることは？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・ほか</a:t>
            </a:r>
            <a:r>
              <a:rPr lang="ja-JP" altLang="en-US" sz="3600" dirty="0"/>
              <a:t>の学校との違いは</a:t>
            </a:r>
            <a:r>
              <a:rPr lang="ja-JP" altLang="en-US" sz="3600" dirty="0" smtClean="0"/>
              <a:t>？</a:t>
            </a:r>
            <a:endParaRPr lang="ja-JP" altLang="ja-JP" sz="1100" dirty="0"/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597021" y="1484784"/>
            <a:ext cx="8007427" cy="8069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/>
              <a:t>「進学して学びたいこと」を具体的に説明する</a:t>
            </a:r>
            <a:r>
              <a:rPr lang="ja-JP" altLang="en-US" dirty="0" smtClean="0"/>
              <a:t>。</a:t>
            </a:r>
            <a:endParaRPr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-1" y="2283718"/>
            <a:ext cx="9144000" cy="90010"/>
          </a:xfrm>
          <a:prstGeom prst="rect">
            <a:avLst/>
          </a:prstGeom>
          <a:solidFill>
            <a:srgbClr val="CC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7" name="グループ化 6"/>
          <p:cNvGrpSpPr/>
          <p:nvPr/>
        </p:nvGrpSpPr>
        <p:grpSpPr>
          <a:xfrm>
            <a:off x="17489" y="188640"/>
            <a:ext cx="9111970" cy="1143000"/>
            <a:chOff x="32027" y="5229609"/>
            <a:chExt cx="9111970" cy="1143000"/>
          </a:xfrm>
        </p:grpSpPr>
        <p:sp>
          <p:nvSpPr>
            <p:cNvPr id="8" name="正方形/長方形 7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タイトル 1"/>
            <p:cNvSpPr txBox="1">
              <a:spLocks/>
            </p:cNvSpPr>
            <p:nvPr/>
          </p:nvSpPr>
          <p:spPr>
            <a:xfrm>
              <a:off x="50034" y="5229609"/>
              <a:ext cx="8924012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600" dirty="0" smtClean="0"/>
                <a:t>③志望する理由を考える</a:t>
              </a:r>
              <a:r>
                <a:rPr lang="en-US" altLang="ja-JP" sz="3600" dirty="0" smtClean="0"/>
                <a:t>―</a:t>
              </a:r>
              <a:r>
                <a:rPr lang="ja-JP" altLang="en-US" sz="3600" dirty="0" smtClean="0"/>
                <a:t>学びたいこと</a:t>
              </a:r>
              <a:endParaRPr lang="en-US" altLang="ja-JP" sz="36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rgbClr val="CC00FF"/>
            </a:solidFill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rgbClr val="CC00FF"/>
            </a:solidFill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776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74333" y="2859782"/>
            <a:ext cx="8318147" cy="216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3600" dirty="0"/>
              <a:t>・</a:t>
            </a:r>
            <a:r>
              <a:rPr lang="ja-JP" altLang="en-US" sz="3600" dirty="0" smtClean="0"/>
              <a:t>将来、何をしたいのか？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・大学で学んだことをどのように生かせ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  るのか？</a:t>
            </a:r>
            <a:endParaRPr lang="en-US" altLang="ja-JP" sz="3600" dirty="0" smtClean="0"/>
          </a:p>
        </p:txBody>
      </p:sp>
      <p:grpSp>
        <p:nvGrpSpPr>
          <p:cNvPr id="5" name="グループ化 4"/>
          <p:cNvGrpSpPr/>
          <p:nvPr/>
        </p:nvGrpSpPr>
        <p:grpSpPr>
          <a:xfrm>
            <a:off x="32027" y="188640"/>
            <a:ext cx="9111970" cy="1143000"/>
            <a:chOff x="32027" y="5229609"/>
            <a:chExt cx="9111970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467544" y="5229609"/>
              <a:ext cx="6120677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4100" dirty="0" smtClean="0"/>
                <a:t>④将来の展望を考える</a:t>
              </a:r>
              <a:endParaRPr lang="en-US" altLang="ja-JP" sz="41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5"/>
            </a:solidFill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5"/>
            </a:solidFill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コンテンツ プレースホルダー 2"/>
          <p:cNvSpPr txBox="1">
            <a:spLocks/>
          </p:cNvSpPr>
          <p:nvPr/>
        </p:nvSpPr>
        <p:spPr>
          <a:xfrm>
            <a:off x="177777" y="1669121"/>
            <a:ext cx="9218759" cy="758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ja-JP" sz="3000" dirty="0" smtClean="0"/>
              <a:t>学んだことを</a:t>
            </a:r>
            <a:r>
              <a:rPr lang="ja-JP" altLang="en-US" sz="3000" dirty="0" smtClean="0"/>
              <a:t>、</a:t>
            </a:r>
            <a:r>
              <a:rPr lang="ja-JP" altLang="ja-JP" sz="3000" dirty="0" smtClean="0"/>
              <a:t>将来どのように生かしていくかを述べる。</a:t>
            </a:r>
            <a:endParaRPr lang="en-US" altLang="ja-JP" sz="3000" dirty="0" smtClean="0"/>
          </a:p>
        </p:txBody>
      </p:sp>
      <p:sp>
        <p:nvSpPr>
          <p:cNvPr id="11" name="正方形/長方形 10"/>
          <p:cNvSpPr/>
          <p:nvPr/>
        </p:nvSpPr>
        <p:spPr>
          <a:xfrm>
            <a:off x="-1" y="2474894"/>
            <a:ext cx="9144000" cy="9001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610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645280" y="1636114"/>
            <a:ext cx="7128792" cy="31138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600" dirty="0"/>
              <a:t>学びたいことが社会とどのようにつながっているかを考えると、より説得力</a:t>
            </a:r>
            <a:r>
              <a:rPr lang="ja-JP" altLang="en-US" sz="3600" dirty="0" smtClean="0"/>
              <a:t>が</a:t>
            </a:r>
            <a:r>
              <a:rPr lang="ja-JP" altLang="en-US" sz="3600" dirty="0"/>
              <a:t>増す</a:t>
            </a:r>
            <a:r>
              <a:rPr lang="ja-JP" altLang="en-US" sz="3600" dirty="0" smtClean="0"/>
              <a:t>。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ja-JP" sz="3600" dirty="0" smtClean="0"/>
              <a:t>現在社会</a:t>
            </a:r>
            <a:r>
              <a:rPr lang="ja-JP" altLang="en-US" sz="3600" dirty="0" smtClean="0"/>
              <a:t>で起きている</a:t>
            </a:r>
            <a:r>
              <a:rPr lang="ja-JP" altLang="ja-JP" sz="3600" dirty="0" smtClean="0"/>
              <a:t>問題</a:t>
            </a:r>
            <a:r>
              <a:rPr lang="ja-JP" altLang="en-US" sz="3600" dirty="0" smtClean="0"/>
              <a:t>と、</a:t>
            </a:r>
            <a:r>
              <a:rPr lang="ja-JP" altLang="ja-JP" sz="3600" dirty="0" smtClean="0"/>
              <a:t>学んだ</a:t>
            </a:r>
            <a:r>
              <a:rPr lang="ja-JP" altLang="ja-JP" sz="3600" dirty="0"/>
              <a:t>こと</a:t>
            </a:r>
            <a:r>
              <a:rPr lang="ja-JP" altLang="ja-JP" sz="3600" dirty="0" smtClean="0"/>
              <a:t>を結びつけ</a:t>
            </a:r>
            <a:r>
              <a:rPr lang="ja-JP" altLang="en-US" sz="3600" dirty="0" smtClean="0"/>
              <a:t>て</a:t>
            </a:r>
            <a:r>
              <a:rPr lang="ja-JP" altLang="ja-JP" sz="3600" dirty="0" smtClean="0"/>
              <a:t>考える</a:t>
            </a:r>
            <a:r>
              <a:rPr lang="ja-JP" altLang="en-US" sz="3600" dirty="0" smtClean="0"/>
              <a:t>とよい</a:t>
            </a:r>
            <a:r>
              <a:rPr lang="ja-JP" altLang="ja-JP" sz="3600" dirty="0" smtClean="0"/>
              <a:t>。</a:t>
            </a:r>
            <a:endParaRPr lang="en-US" altLang="ja-JP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-108520" y="188640"/>
            <a:ext cx="9252517" cy="1143000"/>
            <a:chOff x="-108520" y="5229609"/>
            <a:chExt cx="9252517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-108520" y="5229609"/>
              <a:ext cx="7272808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4100" dirty="0"/>
                <a:t>④</a:t>
              </a:r>
              <a:r>
                <a:rPr lang="ja-JP" altLang="en-US" sz="4100" dirty="0" smtClean="0"/>
                <a:t>将来の展望を考える</a:t>
              </a:r>
              <a:endParaRPr lang="en-US" altLang="ja-JP" sz="60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5"/>
            </a:solidFill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5"/>
            </a:solidFill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0" name="正方形/長方形 9"/>
          <p:cNvSpPr/>
          <p:nvPr/>
        </p:nvSpPr>
        <p:spPr>
          <a:xfrm>
            <a:off x="-18257" y="6373898"/>
            <a:ext cx="9180512" cy="547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-1275140" y="1636114"/>
            <a:ext cx="2513765" cy="302433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-128890" y="2217258"/>
            <a:ext cx="138852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 smtClean="0">
                <a:solidFill>
                  <a:schemeClr val="bg1"/>
                </a:solidFill>
              </a:rPr>
              <a:t>＋</a:t>
            </a:r>
            <a:r>
              <a:rPr kumimoji="1" lang="en-US" altLang="ja-JP" sz="8800" dirty="0" smtClean="0">
                <a:solidFill>
                  <a:schemeClr val="bg1"/>
                </a:solidFill>
              </a:rPr>
              <a:t>α</a:t>
            </a:r>
            <a:endParaRPr kumimoji="1" lang="ja-JP" altLang="en-US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86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en-US" altLang="ja-JP" sz="12800" dirty="0" smtClean="0">
                <a:solidFill>
                  <a:schemeClr val="bg1"/>
                </a:solidFill>
              </a:rPr>
              <a:t>Ⅴ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chemeClr val="tx2"/>
                </a:solidFill>
              </a:rPr>
              <a:t>志望理由書とメモの例</a:t>
            </a:r>
            <a:endParaRPr lang="ja-JP" alt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09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467544" y="0"/>
            <a:ext cx="8064896" cy="5145147"/>
            <a:chOff x="7858644" y="1092200"/>
            <a:chExt cx="5995469" cy="3824918"/>
          </a:xfrm>
        </p:grpSpPr>
        <p:pic>
          <p:nvPicPr>
            <p:cNvPr id="5" name="Picture 2" descr="\\ksjapn-fi-001\Work_Share\Kirihara_douga\小論文\For_2016\志望理由書\kaitou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5113" y="1092200"/>
              <a:ext cx="4699000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\\ksjapn-fi-001\Work_Share\Kirihara_douga\小論文\For_2016\志望理由書\kaitou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644" y="1096005"/>
              <a:ext cx="1347788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3820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05780" y="2139702"/>
            <a:ext cx="8697144" cy="20330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3600" dirty="0" smtClean="0"/>
              <a:t>・</a:t>
            </a:r>
            <a:r>
              <a:rPr lang="ja-JP" altLang="ja-JP" sz="3600" dirty="0" smtClean="0"/>
              <a:t>私</a:t>
            </a:r>
            <a:r>
              <a:rPr lang="ja-JP" altLang="ja-JP" sz="3600" dirty="0"/>
              <a:t>は、貴学</a:t>
            </a:r>
            <a:r>
              <a:rPr lang="ja-JP" altLang="ja-JP" sz="3600" dirty="0" smtClean="0"/>
              <a:t>の</a:t>
            </a:r>
            <a:r>
              <a:rPr lang="ja-JP" altLang="en-US" sz="3600" dirty="0" smtClean="0"/>
              <a:t>（</a:t>
            </a:r>
            <a:r>
              <a:rPr lang="ja-JP" altLang="en-US" sz="3600" dirty="0" smtClean="0">
                <a:solidFill>
                  <a:srgbClr val="FF0000"/>
                </a:solidFill>
              </a:rPr>
              <a:t>園芸学部　緑地環境学科</a:t>
            </a:r>
            <a:r>
              <a:rPr lang="ja-JP" altLang="en-US" sz="3600" dirty="0" smtClean="0"/>
              <a:t>）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/>
              <a:t>　</a:t>
            </a:r>
            <a:r>
              <a:rPr lang="ja-JP" altLang="ja-JP" sz="3600" dirty="0" smtClean="0"/>
              <a:t>を</a:t>
            </a:r>
            <a:r>
              <a:rPr lang="ja-JP" altLang="ja-JP" sz="3600" dirty="0"/>
              <a:t>志望する</a:t>
            </a:r>
            <a:r>
              <a:rPr lang="ja-JP" altLang="ja-JP" sz="3600" dirty="0" smtClean="0"/>
              <a:t>。</a:t>
            </a:r>
            <a:endParaRPr lang="en-US" altLang="ja-JP" sz="3600" dirty="0" smtClean="0"/>
          </a:p>
          <a:p>
            <a:pPr marL="0" indent="0">
              <a:buNone/>
            </a:pPr>
            <a:r>
              <a:rPr lang="ja-JP" altLang="en-US" sz="3600" dirty="0" smtClean="0"/>
              <a:t>・</a:t>
            </a:r>
            <a:r>
              <a:rPr lang="ja-JP" altLang="ja-JP" sz="3600" dirty="0" smtClean="0"/>
              <a:t>大学</a:t>
            </a:r>
            <a:r>
              <a:rPr lang="ja-JP" altLang="ja-JP" sz="3600" dirty="0"/>
              <a:t>で</a:t>
            </a:r>
            <a:r>
              <a:rPr lang="ja-JP" altLang="ja-JP" sz="3600" dirty="0" smtClean="0"/>
              <a:t>は</a:t>
            </a:r>
            <a:r>
              <a:rPr lang="ja-JP" altLang="en-US" sz="3600" dirty="0" smtClean="0"/>
              <a:t>（</a:t>
            </a:r>
            <a:r>
              <a:rPr lang="ja-JP" altLang="en-US" sz="3600" dirty="0" smtClean="0">
                <a:solidFill>
                  <a:srgbClr val="FF0000"/>
                </a:solidFill>
              </a:rPr>
              <a:t>環境健康学</a:t>
            </a:r>
            <a:r>
              <a:rPr lang="ja-JP" altLang="en-US" sz="3600" dirty="0" smtClean="0"/>
              <a:t>） </a:t>
            </a:r>
            <a:r>
              <a:rPr lang="ja-JP" altLang="ja-JP" sz="3600" dirty="0" smtClean="0"/>
              <a:t>を</a:t>
            </a:r>
            <a:r>
              <a:rPr lang="ja-JP" altLang="ja-JP" sz="3600" dirty="0"/>
              <a:t>学びたい。</a:t>
            </a:r>
          </a:p>
          <a:p>
            <a:pPr marL="0" indent="0">
              <a:buNone/>
            </a:pPr>
            <a:endParaRPr lang="en-US" altLang="ja-JP" sz="3600" dirty="0"/>
          </a:p>
          <a:p>
            <a:pPr marL="0" indent="0">
              <a:buNone/>
            </a:pPr>
            <a:endParaRPr lang="ja-JP" altLang="ja-JP" sz="3600" dirty="0"/>
          </a:p>
          <a:p>
            <a:pPr marL="0" indent="0">
              <a:buNone/>
            </a:pPr>
            <a:endParaRPr kumimoji="1" lang="ja-JP" altLang="en-US" sz="36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0" y="188640"/>
            <a:ext cx="9143999" cy="1143000"/>
            <a:chOff x="0" y="2277281"/>
            <a:chExt cx="9143999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0" y="2333569"/>
              <a:ext cx="7704856" cy="1030424"/>
            </a:xfrm>
            <a:prstGeom prst="rect">
              <a:avLst/>
            </a:prstGeom>
            <a:noFill/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611560" y="2277281"/>
              <a:ext cx="7560840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4100" dirty="0" smtClean="0"/>
                <a:t>①</a:t>
              </a:r>
              <a:r>
                <a:rPr lang="ja-JP" altLang="ja-JP" sz="4100" dirty="0" smtClean="0"/>
                <a:t>志望</a:t>
              </a:r>
              <a:r>
                <a:rPr lang="ja-JP" altLang="ja-JP" sz="4100" dirty="0"/>
                <a:t>する学部・学科を挙げる</a:t>
              </a:r>
              <a:endParaRPr lang="en-US" altLang="ja-JP" sz="41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0" y="2332034"/>
              <a:ext cx="611560" cy="1030424"/>
            </a:xfrm>
            <a:prstGeom prst="rect">
              <a:avLst/>
            </a:prstGeom>
            <a:solidFill>
              <a:schemeClr val="accent3"/>
            </a:solidFill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71472" y="2333569"/>
              <a:ext cx="772527" cy="1030424"/>
            </a:xfrm>
            <a:prstGeom prst="rect">
              <a:avLst/>
            </a:prstGeom>
            <a:solidFill>
              <a:schemeClr val="accent3"/>
            </a:solidFill>
            <a:ln w="1016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699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611560" y="0"/>
            <a:ext cx="8064896" cy="5145147"/>
            <a:chOff x="7858644" y="1092200"/>
            <a:chExt cx="5995469" cy="3824918"/>
          </a:xfrm>
        </p:grpSpPr>
        <p:pic>
          <p:nvPicPr>
            <p:cNvPr id="5" name="Picture 2" descr="\\ksjapn-fi-001\Work_Share\Kirihara_douga\小論文\For_2016\志望理由書\kaitou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5113" y="1092200"/>
              <a:ext cx="4699000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\\ksjapn-fi-001\Work_Share\Kirihara_douga\小論文\For_2016\志望理由書\kaitou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644" y="1096005"/>
              <a:ext cx="1347788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角丸四角形 7"/>
          <p:cNvSpPr/>
          <p:nvPr/>
        </p:nvSpPr>
        <p:spPr>
          <a:xfrm>
            <a:off x="8124142" y="87853"/>
            <a:ext cx="557435" cy="4828809"/>
          </a:xfrm>
          <a:custGeom>
            <a:avLst/>
            <a:gdLst/>
            <a:ahLst/>
            <a:cxnLst/>
            <a:rect l="l" t="t" r="r" b="b"/>
            <a:pathLst>
              <a:path w="629443" h="5764913">
                <a:moveTo>
                  <a:pt x="104909" y="0"/>
                </a:moveTo>
                <a:lnTo>
                  <a:pt x="524534" y="0"/>
                </a:lnTo>
                <a:cubicBezTo>
                  <a:pt x="582474" y="0"/>
                  <a:pt x="629443" y="46969"/>
                  <a:pt x="629443" y="104909"/>
                </a:cubicBezTo>
                <a:lnTo>
                  <a:pt x="629443" y="5660004"/>
                </a:lnTo>
                <a:cubicBezTo>
                  <a:pt x="629443" y="5717944"/>
                  <a:pt x="582474" y="5764913"/>
                  <a:pt x="524534" y="5764913"/>
                </a:cubicBezTo>
                <a:lnTo>
                  <a:pt x="318046" y="5764913"/>
                </a:lnTo>
                <a:lnTo>
                  <a:pt x="318046" y="4007703"/>
                </a:lnTo>
                <a:cubicBezTo>
                  <a:pt x="318046" y="3978427"/>
                  <a:pt x="294313" y="3954694"/>
                  <a:pt x="265037" y="3954694"/>
                </a:cubicBezTo>
                <a:lnTo>
                  <a:pt x="53009" y="3954694"/>
                </a:lnTo>
                <a:cubicBezTo>
                  <a:pt x="23733" y="3954694"/>
                  <a:pt x="0" y="3978427"/>
                  <a:pt x="0" y="4007703"/>
                </a:cubicBezTo>
                <a:lnTo>
                  <a:pt x="0" y="104909"/>
                </a:lnTo>
                <a:cubicBezTo>
                  <a:pt x="0" y="46969"/>
                  <a:pt x="46969" y="0"/>
                  <a:pt x="104909" y="0"/>
                </a:cubicBezTo>
                <a:close/>
              </a:path>
            </a:pathLst>
          </a:custGeom>
          <a:solidFill>
            <a:schemeClr val="accent3">
              <a:alpha val="30000"/>
            </a:schemeClr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89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3528" y="1635646"/>
            <a:ext cx="8640960" cy="30243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ja-JP" sz="2800" dirty="0" smtClean="0"/>
              <a:t>そう</a:t>
            </a:r>
            <a:r>
              <a:rPr lang="ja-JP" altLang="ja-JP" sz="2800" dirty="0"/>
              <a:t>考えるようになったきっかけ</a:t>
            </a:r>
            <a:r>
              <a:rPr lang="ja-JP" altLang="ja-JP" sz="2800" dirty="0" smtClean="0"/>
              <a:t>は</a:t>
            </a:r>
            <a:endParaRPr lang="en-US" altLang="ja-JP" sz="2800" dirty="0" smtClean="0"/>
          </a:p>
          <a:p>
            <a:pPr marL="0" indent="0">
              <a:buNone/>
            </a:pPr>
            <a:r>
              <a:rPr lang="ja-JP" altLang="en-US" sz="2800" dirty="0"/>
              <a:t>・</a:t>
            </a:r>
            <a:r>
              <a:rPr lang="ja-JP" altLang="en-US" sz="2800" dirty="0" smtClean="0"/>
              <a:t>いつ？</a:t>
            </a:r>
            <a:r>
              <a:rPr lang="ja-JP" altLang="en-US" sz="2400" dirty="0" smtClean="0"/>
              <a:t>　　 　　　　 （</a:t>
            </a:r>
            <a:r>
              <a:rPr lang="ja-JP" altLang="en-US" sz="2400" dirty="0" smtClean="0">
                <a:solidFill>
                  <a:srgbClr val="FF0000"/>
                </a:solidFill>
              </a:rPr>
              <a:t>中学校で環境委員になったとき</a:t>
            </a:r>
            <a:r>
              <a:rPr lang="ja-JP" altLang="en-US" sz="2400" dirty="0" smtClean="0"/>
              <a:t>）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800" dirty="0"/>
              <a:t>・</a:t>
            </a:r>
            <a:r>
              <a:rPr lang="ja-JP" altLang="en-US" sz="2800" dirty="0" smtClean="0"/>
              <a:t>どのようなことを通して？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 （</a:t>
            </a:r>
            <a:r>
              <a:rPr lang="ja-JP" altLang="en-US" sz="2400" dirty="0" smtClean="0">
                <a:solidFill>
                  <a:srgbClr val="FF0000"/>
                </a:solidFill>
              </a:rPr>
              <a:t>緑化運動を通して、植物に触れると気分が晴れると気づいた</a:t>
            </a:r>
            <a:r>
              <a:rPr lang="ja-JP" altLang="en-US" sz="2400" dirty="0" smtClean="0"/>
              <a:t>）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800" dirty="0" smtClean="0"/>
              <a:t>・どう思った</a:t>
            </a:r>
            <a:r>
              <a:rPr lang="ja-JP" altLang="en-US" sz="2800" dirty="0"/>
              <a:t>？</a:t>
            </a:r>
            <a:endParaRPr lang="en-US" altLang="ja-JP" sz="2800" dirty="0"/>
          </a:p>
          <a:p>
            <a:pPr marL="0" indent="0">
              <a:buNone/>
            </a:pPr>
            <a:r>
              <a:rPr lang="en-US" altLang="ja-JP" sz="2400" dirty="0" smtClean="0"/>
              <a:t> </a:t>
            </a:r>
            <a:r>
              <a:rPr lang="ja-JP" altLang="en-US" sz="2400" dirty="0" smtClean="0"/>
              <a:t>　（</a:t>
            </a:r>
            <a:r>
              <a:rPr lang="ja-JP" altLang="en-US" sz="2400" dirty="0" smtClean="0">
                <a:solidFill>
                  <a:srgbClr val="FF0000"/>
                </a:solidFill>
              </a:rPr>
              <a:t>植物の研究を深め、人々の心を</a:t>
            </a:r>
            <a:r>
              <a:rPr lang="ja-JP" altLang="en-US" sz="2400" dirty="0" err="1" smtClean="0">
                <a:solidFill>
                  <a:srgbClr val="FF0000"/>
                </a:solidFill>
              </a:rPr>
              <a:t>癒やす</a:t>
            </a:r>
            <a:r>
              <a:rPr lang="ja-JP" altLang="en-US" sz="2400" dirty="0" smtClean="0">
                <a:solidFill>
                  <a:srgbClr val="FF0000"/>
                </a:solidFill>
              </a:rPr>
              <a:t>環境づくりをしたい思っ　　</a:t>
            </a:r>
            <a:endParaRPr lang="en-US" altLang="ja-JP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rgbClr val="FF0000"/>
                </a:solidFill>
              </a:rPr>
              <a:t>　</a:t>
            </a:r>
            <a:r>
              <a:rPr lang="ja-JP" altLang="en-US" sz="2400" dirty="0" smtClean="0">
                <a:solidFill>
                  <a:srgbClr val="FF0000"/>
                </a:solidFill>
              </a:rPr>
              <a:t>　た</a:t>
            </a:r>
            <a:r>
              <a:rPr lang="ja-JP" altLang="en-US" sz="2400" dirty="0" smtClean="0"/>
              <a:t>）</a:t>
            </a:r>
            <a:endParaRPr lang="en-US" altLang="ja-JP" sz="2400" dirty="0"/>
          </a:p>
          <a:p>
            <a:pPr marL="0" indent="0">
              <a:buNone/>
            </a:pPr>
            <a:endParaRPr lang="en-US" altLang="ja-JP" sz="2400" dirty="0"/>
          </a:p>
          <a:p>
            <a:pPr marL="0" indent="0">
              <a:buNone/>
            </a:pPr>
            <a:endParaRPr kumimoji="1" lang="en-US" altLang="ja-JP" sz="2400" dirty="0" smtClean="0"/>
          </a:p>
          <a:p>
            <a:pPr marL="0" indent="0">
              <a:buNone/>
            </a:pPr>
            <a:endParaRPr kumimoji="1" lang="ja-JP" altLang="en-US" sz="2400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-128616" y="197768"/>
            <a:ext cx="9272614" cy="1143000"/>
            <a:chOff x="-128616" y="3733161"/>
            <a:chExt cx="9272614" cy="1143000"/>
          </a:xfrm>
        </p:grpSpPr>
        <p:sp>
          <p:nvSpPr>
            <p:cNvPr id="9" name="正方形/長方形 8"/>
            <p:cNvSpPr/>
            <p:nvPr/>
          </p:nvSpPr>
          <p:spPr>
            <a:xfrm>
              <a:off x="611560" y="3789449"/>
              <a:ext cx="7704855" cy="1030424"/>
            </a:xfrm>
            <a:prstGeom prst="rect">
              <a:avLst/>
            </a:prstGeom>
            <a:noFill/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タイトル 1"/>
            <p:cNvSpPr txBox="1">
              <a:spLocks/>
            </p:cNvSpPr>
            <p:nvPr/>
          </p:nvSpPr>
          <p:spPr>
            <a:xfrm>
              <a:off x="-128616" y="3733161"/>
              <a:ext cx="8406678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600" dirty="0"/>
                <a:t>②</a:t>
              </a:r>
              <a:r>
                <a:rPr lang="ja-JP" altLang="ja-JP" sz="3600" dirty="0" smtClean="0"/>
                <a:t>志望する</a:t>
              </a:r>
              <a:r>
                <a:rPr lang="ja-JP" altLang="en-US" sz="3600" dirty="0" smtClean="0"/>
                <a:t>理由を考える</a:t>
              </a:r>
              <a:r>
                <a:rPr lang="en-US" altLang="ja-JP" sz="3600" dirty="0"/>
                <a:t>―</a:t>
              </a:r>
              <a:r>
                <a:rPr lang="ja-JP" altLang="en-US" sz="3600" dirty="0" smtClean="0"/>
                <a:t>きっかけ</a:t>
              </a:r>
              <a:endParaRPr lang="en-US" altLang="ja-JP" sz="3600" dirty="0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32027" y="3789449"/>
              <a:ext cx="579533" cy="1030424"/>
            </a:xfrm>
            <a:prstGeom prst="rect">
              <a:avLst/>
            </a:prstGeom>
            <a:solidFill>
              <a:srgbClr val="FF6699"/>
            </a:solidFill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/>
            <p:cNvSpPr/>
            <p:nvPr/>
          </p:nvSpPr>
          <p:spPr>
            <a:xfrm>
              <a:off x="8316415" y="3789449"/>
              <a:ext cx="827583" cy="1030424"/>
            </a:xfrm>
            <a:prstGeom prst="rect">
              <a:avLst/>
            </a:prstGeom>
            <a:solidFill>
              <a:srgbClr val="FF6699"/>
            </a:solidFill>
            <a:ln w="101600">
              <a:solidFill>
                <a:srgbClr val="FF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51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611560" y="0"/>
            <a:ext cx="8064896" cy="5145147"/>
            <a:chOff x="7858644" y="1092200"/>
            <a:chExt cx="5995469" cy="3824918"/>
          </a:xfrm>
        </p:grpSpPr>
        <p:pic>
          <p:nvPicPr>
            <p:cNvPr id="5" name="Picture 2" descr="\\ksjapn-fi-001\Work_Share\Kirihara_douga\小論文\For_2016\志望理由書\kaitou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5113" y="1092200"/>
              <a:ext cx="4699000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\\ksjapn-fi-001\Work_Share\Kirihara_douga\小論文\For_2016\志望理由書\kaitou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644" y="1096005"/>
              <a:ext cx="1347788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角丸四角形 8"/>
          <p:cNvSpPr/>
          <p:nvPr/>
        </p:nvSpPr>
        <p:spPr>
          <a:xfrm>
            <a:off x="7359668" y="65984"/>
            <a:ext cx="596708" cy="4889145"/>
          </a:xfrm>
          <a:custGeom>
            <a:avLst/>
            <a:gdLst/>
            <a:ahLst/>
            <a:cxnLst/>
            <a:rect l="l" t="t" r="r" b="b"/>
            <a:pathLst>
              <a:path w="596708" h="5538870">
                <a:moveTo>
                  <a:pt x="60008" y="0"/>
                </a:moveTo>
                <a:lnTo>
                  <a:pt x="300032" y="0"/>
                </a:lnTo>
                <a:cubicBezTo>
                  <a:pt x="333174" y="0"/>
                  <a:pt x="360040" y="26866"/>
                  <a:pt x="360040" y="60008"/>
                </a:cubicBezTo>
                <a:lnTo>
                  <a:pt x="360040" y="3738670"/>
                </a:lnTo>
                <a:lnTo>
                  <a:pt x="536700" y="3738670"/>
                </a:lnTo>
                <a:cubicBezTo>
                  <a:pt x="569842" y="3738670"/>
                  <a:pt x="596708" y="3765536"/>
                  <a:pt x="596708" y="3798678"/>
                </a:cubicBezTo>
                <a:lnTo>
                  <a:pt x="596708" y="5478862"/>
                </a:lnTo>
                <a:cubicBezTo>
                  <a:pt x="596708" y="5512004"/>
                  <a:pt x="569842" y="5538870"/>
                  <a:pt x="536700" y="5538870"/>
                </a:cubicBezTo>
                <a:lnTo>
                  <a:pt x="296676" y="5538870"/>
                </a:lnTo>
                <a:cubicBezTo>
                  <a:pt x="263534" y="5538870"/>
                  <a:pt x="236668" y="5512004"/>
                  <a:pt x="236668" y="5478862"/>
                </a:cubicBezTo>
                <a:lnTo>
                  <a:pt x="236668" y="4638770"/>
                </a:lnTo>
                <a:lnTo>
                  <a:pt x="60008" y="4638770"/>
                </a:lnTo>
                <a:cubicBezTo>
                  <a:pt x="26866" y="4638770"/>
                  <a:pt x="0" y="4611904"/>
                  <a:pt x="0" y="4578762"/>
                </a:cubicBezTo>
                <a:lnTo>
                  <a:pt x="0" y="60008"/>
                </a:lnTo>
                <a:cubicBezTo>
                  <a:pt x="0" y="26866"/>
                  <a:pt x="26866" y="0"/>
                  <a:pt x="60008" y="0"/>
                </a:cubicBezTo>
                <a:close/>
              </a:path>
            </a:pathLst>
          </a:custGeom>
          <a:solidFill>
            <a:srgbClr val="FF6699">
              <a:alpha val="30000"/>
            </a:srgbClr>
          </a:solidFill>
          <a:ln w="508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9"/>
          <p:cNvSpPr/>
          <p:nvPr/>
        </p:nvSpPr>
        <p:spPr>
          <a:xfrm>
            <a:off x="6401228" y="65984"/>
            <a:ext cx="533084" cy="4889145"/>
          </a:xfrm>
          <a:custGeom>
            <a:avLst/>
            <a:gdLst/>
            <a:ahLst/>
            <a:cxnLst/>
            <a:rect l="l" t="t" r="r" b="b"/>
            <a:pathLst>
              <a:path w="533084" h="5544616">
                <a:moveTo>
                  <a:pt x="48006" y="0"/>
                </a:moveTo>
                <a:lnTo>
                  <a:pt x="240026" y="0"/>
                </a:lnTo>
                <a:cubicBezTo>
                  <a:pt x="251916" y="0"/>
                  <a:pt x="262796" y="4323"/>
                  <a:pt x="270803" y="11925"/>
                </a:cubicBezTo>
                <a:cubicBezTo>
                  <a:pt x="277228" y="7778"/>
                  <a:pt x="284906" y="5746"/>
                  <a:pt x="293058" y="5746"/>
                </a:cubicBezTo>
                <a:lnTo>
                  <a:pt x="485078" y="5746"/>
                </a:lnTo>
                <a:cubicBezTo>
                  <a:pt x="511591" y="5746"/>
                  <a:pt x="533084" y="27239"/>
                  <a:pt x="533084" y="53752"/>
                </a:cubicBezTo>
                <a:lnTo>
                  <a:pt x="533084" y="5496610"/>
                </a:lnTo>
                <a:cubicBezTo>
                  <a:pt x="533084" y="5523123"/>
                  <a:pt x="511591" y="5544616"/>
                  <a:pt x="485078" y="5544616"/>
                </a:cubicBezTo>
                <a:lnTo>
                  <a:pt x="293058" y="5544616"/>
                </a:lnTo>
                <a:cubicBezTo>
                  <a:pt x="266545" y="5544616"/>
                  <a:pt x="245052" y="5523123"/>
                  <a:pt x="245052" y="5496610"/>
                </a:cubicBezTo>
                <a:lnTo>
                  <a:pt x="245052" y="1583161"/>
                </a:lnTo>
                <a:cubicBezTo>
                  <a:pt x="243453" y="1584085"/>
                  <a:pt x="241750" y="1584176"/>
                  <a:pt x="240026" y="1584176"/>
                </a:cubicBezTo>
                <a:lnTo>
                  <a:pt x="48006" y="1584176"/>
                </a:lnTo>
                <a:cubicBezTo>
                  <a:pt x="21493" y="1584176"/>
                  <a:pt x="0" y="1562683"/>
                  <a:pt x="0" y="1536170"/>
                </a:cubicBezTo>
                <a:lnTo>
                  <a:pt x="0" y="48006"/>
                </a:lnTo>
                <a:cubicBezTo>
                  <a:pt x="0" y="21493"/>
                  <a:pt x="21493" y="0"/>
                  <a:pt x="48006" y="0"/>
                </a:cubicBezTo>
                <a:close/>
              </a:path>
            </a:pathLst>
          </a:custGeom>
          <a:solidFill>
            <a:srgbClr val="FF6699">
              <a:alpha val="30000"/>
            </a:srgbClr>
          </a:solidFill>
          <a:ln w="508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10"/>
          <p:cNvSpPr/>
          <p:nvPr/>
        </p:nvSpPr>
        <p:spPr>
          <a:xfrm>
            <a:off x="5119598" y="65984"/>
            <a:ext cx="567680" cy="4889145"/>
          </a:xfrm>
          <a:custGeom>
            <a:avLst/>
            <a:gdLst/>
            <a:ahLst/>
            <a:cxnLst/>
            <a:rect l="l" t="t" r="r" b="b"/>
            <a:pathLst>
              <a:path w="567680" h="5538870">
                <a:moveTo>
                  <a:pt x="60008" y="0"/>
                </a:moveTo>
                <a:lnTo>
                  <a:pt x="267648" y="0"/>
                </a:lnTo>
                <a:lnTo>
                  <a:pt x="300032" y="0"/>
                </a:lnTo>
                <a:lnTo>
                  <a:pt x="507672" y="0"/>
                </a:lnTo>
                <a:cubicBezTo>
                  <a:pt x="540814" y="0"/>
                  <a:pt x="567680" y="26866"/>
                  <a:pt x="567680" y="60008"/>
                </a:cubicBezTo>
                <a:lnTo>
                  <a:pt x="567680" y="5478862"/>
                </a:lnTo>
                <a:cubicBezTo>
                  <a:pt x="567680" y="5512004"/>
                  <a:pt x="540814" y="5538870"/>
                  <a:pt x="507672" y="5538870"/>
                </a:cubicBezTo>
                <a:lnTo>
                  <a:pt x="267648" y="5538870"/>
                </a:lnTo>
                <a:cubicBezTo>
                  <a:pt x="234506" y="5538870"/>
                  <a:pt x="207640" y="5512004"/>
                  <a:pt x="207640" y="5478862"/>
                </a:cubicBezTo>
                <a:lnTo>
                  <a:pt x="207640" y="4242726"/>
                </a:lnTo>
                <a:lnTo>
                  <a:pt x="60008" y="4242726"/>
                </a:lnTo>
                <a:cubicBezTo>
                  <a:pt x="26866" y="4242726"/>
                  <a:pt x="0" y="4215860"/>
                  <a:pt x="0" y="4182718"/>
                </a:cubicBezTo>
                <a:lnTo>
                  <a:pt x="0" y="60008"/>
                </a:lnTo>
                <a:cubicBezTo>
                  <a:pt x="0" y="26866"/>
                  <a:pt x="26866" y="0"/>
                  <a:pt x="60008" y="0"/>
                </a:cubicBezTo>
                <a:close/>
              </a:path>
            </a:pathLst>
          </a:custGeom>
          <a:solidFill>
            <a:srgbClr val="FF6699">
              <a:alpha val="30000"/>
            </a:srgbClr>
          </a:solidFill>
          <a:ln w="508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090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21792" y="1339124"/>
            <a:ext cx="8570687" cy="37238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800" dirty="0"/>
              <a:t>・</a:t>
            </a:r>
            <a:r>
              <a:rPr lang="ja-JP" altLang="en-US" sz="2800" dirty="0" smtClean="0"/>
              <a:t>パンフレット・</a:t>
            </a:r>
            <a:r>
              <a:rPr lang="en-US" altLang="ja-JP" sz="2800" dirty="0" smtClean="0"/>
              <a:t>HP</a:t>
            </a:r>
            <a:r>
              <a:rPr lang="ja-JP" altLang="en-US" sz="2800" dirty="0" smtClean="0"/>
              <a:t>で注目したことは？</a:t>
            </a:r>
            <a:endParaRPr lang="en-US" altLang="ja-JP" sz="2800" dirty="0" smtClean="0"/>
          </a:p>
          <a:p>
            <a:pPr marL="0" indent="0">
              <a:buNone/>
            </a:pPr>
            <a:r>
              <a:rPr lang="ja-JP" altLang="en-US" sz="2400" dirty="0" smtClean="0"/>
              <a:t>　　　　　　　　　　　　　　　　</a:t>
            </a:r>
            <a:r>
              <a:rPr lang="en-US" altLang="ja-JP" sz="2400" dirty="0" smtClean="0"/>
              <a:t>  </a:t>
            </a:r>
            <a:r>
              <a:rPr lang="ja-JP" altLang="en-US" sz="2400" dirty="0" smtClean="0"/>
              <a:t>（</a:t>
            </a:r>
            <a:r>
              <a:rPr lang="ja-JP" altLang="en-US" sz="2400" dirty="0">
                <a:solidFill>
                  <a:srgbClr val="FF0000"/>
                </a:solidFill>
              </a:rPr>
              <a:t>多彩</a:t>
            </a:r>
            <a:r>
              <a:rPr lang="ja-JP" altLang="en-US" sz="2400" dirty="0" smtClean="0">
                <a:solidFill>
                  <a:srgbClr val="FF0000"/>
                </a:solidFill>
              </a:rPr>
              <a:t>な</a:t>
            </a:r>
            <a:r>
              <a:rPr lang="ja-JP" altLang="en-US" sz="2400" dirty="0">
                <a:solidFill>
                  <a:srgbClr val="FF0000"/>
                </a:solidFill>
              </a:rPr>
              <a:t>講義</a:t>
            </a:r>
            <a:r>
              <a:rPr lang="ja-JP" altLang="en-US" sz="2400" dirty="0" smtClean="0">
                <a:solidFill>
                  <a:srgbClr val="FF0000"/>
                </a:solidFill>
              </a:rPr>
              <a:t>や演習が用意されている</a:t>
            </a:r>
            <a:r>
              <a:rPr lang="ja-JP" altLang="en-US" sz="2400" dirty="0" smtClean="0"/>
              <a:t>）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800" dirty="0"/>
              <a:t>・</a:t>
            </a:r>
            <a:r>
              <a:rPr lang="ja-JP" altLang="en-US" sz="2800" dirty="0" smtClean="0"/>
              <a:t>オープンキャンパスで感じたことは？</a:t>
            </a:r>
            <a:r>
              <a:rPr lang="ja-JP" altLang="en-US" sz="2800" dirty="0"/>
              <a:t>　</a:t>
            </a:r>
            <a:r>
              <a:rPr lang="ja-JP" altLang="en-US" sz="2400" dirty="0"/>
              <a:t>　　 　</a:t>
            </a:r>
            <a:r>
              <a:rPr lang="ja-JP" altLang="en-US" sz="2400" dirty="0" smtClean="0"/>
              <a:t>　　</a:t>
            </a:r>
            <a:r>
              <a:rPr lang="ja-JP" altLang="en-US" sz="2400" dirty="0"/>
              <a:t>　</a:t>
            </a:r>
            <a:r>
              <a:rPr lang="ja-JP" altLang="en-US" sz="2400" dirty="0" smtClean="0"/>
              <a:t>　　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　　　　　　　　　 　　　　　　　（</a:t>
            </a:r>
            <a:r>
              <a:rPr lang="ja-JP" altLang="en-US" sz="2400" dirty="0" smtClean="0">
                <a:solidFill>
                  <a:srgbClr val="FF0000"/>
                </a:solidFill>
              </a:rPr>
              <a:t>隣接の農場で自然体験ができた</a:t>
            </a:r>
            <a:r>
              <a:rPr lang="ja-JP" altLang="en-US" sz="2400" dirty="0" smtClean="0"/>
              <a:t>）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800" dirty="0"/>
              <a:t>・</a:t>
            </a:r>
            <a:r>
              <a:rPr lang="ja-JP" altLang="en-US" sz="2800" dirty="0" smtClean="0"/>
              <a:t>受けたい講義、そこで学べることは？</a:t>
            </a:r>
            <a:endParaRPr lang="en-US" altLang="ja-JP" sz="2800" dirty="0" smtClean="0"/>
          </a:p>
          <a:p>
            <a:pPr marL="0" indent="0">
              <a:buNone/>
            </a:pPr>
            <a:r>
              <a:rPr lang="ja-JP" altLang="en-US" sz="2400" dirty="0" smtClean="0"/>
              <a:t>  　　　　　　 </a:t>
            </a:r>
            <a:r>
              <a:rPr lang="ja-JP" altLang="en-US" sz="2400" dirty="0"/>
              <a:t>　</a:t>
            </a:r>
            <a:r>
              <a:rPr lang="ja-JP" altLang="en-US" sz="2400" dirty="0" smtClean="0"/>
              <a:t>（</a:t>
            </a:r>
            <a:r>
              <a:rPr lang="ja-JP" altLang="en-US" sz="2400" dirty="0" smtClean="0">
                <a:solidFill>
                  <a:srgbClr val="FF0000"/>
                </a:solidFill>
              </a:rPr>
              <a:t>人工的な緑化が生態系に及ぼす影響などの知識</a:t>
            </a:r>
            <a:r>
              <a:rPr lang="ja-JP" altLang="en-US" sz="2400" dirty="0" smtClean="0"/>
              <a:t>）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800" dirty="0"/>
              <a:t>・</a:t>
            </a:r>
            <a:r>
              <a:rPr lang="ja-JP" altLang="en-US" sz="2800" dirty="0" smtClean="0"/>
              <a:t>ほか</a:t>
            </a:r>
            <a:r>
              <a:rPr lang="ja-JP" altLang="en-US" sz="2800" dirty="0"/>
              <a:t>の学校との違いは</a:t>
            </a:r>
            <a:r>
              <a:rPr lang="ja-JP" altLang="en-US" sz="2800" dirty="0" smtClean="0"/>
              <a:t>？</a:t>
            </a:r>
            <a:r>
              <a:rPr lang="ja-JP" altLang="en-US" sz="2800" dirty="0"/>
              <a:t>　</a:t>
            </a:r>
            <a:r>
              <a:rPr lang="ja-JP" altLang="en-US" sz="2400" dirty="0" smtClean="0"/>
              <a:t>　 　　</a:t>
            </a:r>
            <a:r>
              <a:rPr lang="ja-JP" altLang="en-US" sz="2400" dirty="0"/>
              <a:t>　　</a:t>
            </a:r>
            <a:r>
              <a:rPr lang="ja-JP" altLang="en-US" sz="2400" dirty="0" smtClean="0"/>
              <a:t>   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/>
              <a:t> </a:t>
            </a:r>
            <a:r>
              <a:rPr lang="en-US" altLang="ja-JP" sz="2400" dirty="0" smtClean="0"/>
              <a:t>     </a:t>
            </a:r>
            <a:r>
              <a:rPr lang="ja-JP" altLang="en-US" sz="2400" dirty="0" smtClean="0"/>
              <a:t>　　　　　　　</a:t>
            </a:r>
            <a:r>
              <a:rPr lang="en-US" altLang="ja-JP" sz="2400" dirty="0" smtClean="0"/>
              <a:t>   </a:t>
            </a:r>
            <a:r>
              <a:rPr lang="ja-JP" altLang="en-US" sz="2400" dirty="0" smtClean="0"/>
              <a:t>　　　　　　（</a:t>
            </a:r>
            <a:r>
              <a:rPr lang="ja-JP" altLang="en-US" sz="2400" dirty="0">
                <a:solidFill>
                  <a:srgbClr val="FF0000"/>
                </a:solidFill>
              </a:rPr>
              <a:t>緑豊かな構内と</a:t>
            </a:r>
            <a:r>
              <a:rPr lang="ja-JP" altLang="en-US" sz="2400" dirty="0" smtClean="0">
                <a:solidFill>
                  <a:srgbClr val="FF0000"/>
                </a:solidFill>
              </a:rPr>
              <a:t>恵まれた環境</a:t>
            </a:r>
            <a:r>
              <a:rPr lang="ja-JP" altLang="en-US" sz="2400" dirty="0" smtClean="0"/>
              <a:t>）</a:t>
            </a:r>
            <a:endParaRPr kumimoji="1" lang="en-US" altLang="ja-JP" sz="1050" dirty="0" smtClean="0"/>
          </a:p>
          <a:p>
            <a:pPr marL="0" indent="0">
              <a:buNone/>
            </a:pPr>
            <a:endParaRPr kumimoji="1" lang="ja-JP" altLang="en-US" sz="1050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17489" y="123478"/>
            <a:ext cx="9111970" cy="1143000"/>
            <a:chOff x="32027" y="5229609"/>
            <a:chExt cx="9111970" cy="1143000"/>
          </a:xfrm>
        </p:grpSpPr>
        <p:sp>
          <p:nvSpPr>
            <p:cNvPr id="8" name="正方形/長方形 7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タイトル 1"/>
            <p:cNvSpPr txBox="1">
              <a:spLocks/>
            </p:cNvSpPr>
            <p:nvPr/>
          </p:nvSpPr>
          <p:spPr>
            <a:xfrm>
              <a:off x="50034" y="5229609"/>
              <a:ext cx="8924012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3600" dirty="0" smtClean="0"/>
                <a:t>③志望する理由を考える</a:t>
              </a:r>
              <a:r>
                <a:rPr lang="en-US" altLang="ja-JP" sz="3600" dirty="0" smtClean="0"/>
                <a:t>―</a:t>
              </a:r>
              <a:r>
                <a:rPr lang="ja-JP" altLang="en-US" sz="3600" dirty="0" smtClean="0"/>
                <a:t>学びたいこと</a:t>
              </a:r>
              <a:endParaRPr lang="en-US" altLang="ja-JP" sz="3600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rgbClr val="CC00FF"/>
            </a:solidFill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rgbClr val="CC00FF"/>
            </a:solidFill>
            <a:ln w="101600">
              <a:solidFill>
                <a:srgbClr val="CC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233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611560" y="0"/>
            <a:ext cx="8064896" cy="5145147"/>
            <a:chOff x="7858644" y="1092200"/>
            <a:chExt cx="5995469" cy="3824918"/>
          </a:xfrm>
        </p:grpSpPr>
        <p:pic>
          <p:nvPicPr>
            <p:cNvPr id="5" name="Picture 2" descr="\\ksjapn-fi-001\Work_Share\Kirihara_douga\小論文\For_2016\志望理由書\kaitou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5113" y="1092200"/>
              <a:ext cx="4699000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\\ksjapn-fi-001\Work_Share\Kirihara_douga\小論文\For_2016\志望理由書\kaitou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644" y="1096005"/>
              <a:ext cx="1347788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角丸四角形 7"/>
          <p:cNvSpPr/>
          <p:nvPr/>
        </p:nvSpPr>
        <p:spPr>
          <a:xfrm>
            <a:off x="2138242" y="79936"/>
            <a:ext cx="1800200" cy="4868078"/>
          </a:xfrm>
          <a:prstGeom prst="roundRect">
            <a:avLst>
              <a:gd name="adj" fmla="val 10908"/>
            </a:avLst>
          </a:prstGeom>
          <a:solidFill>
            <a:srgbClr val="CC00FF">
              <a:alpha val="30000"/>
            </a:srgbClr>
          </a:solidFill>
          <a:ln w="5080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691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51520" y="1988840"/>
            <a:ext cx="8822203" cy="25991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・</a:t>
            </a:r>
            <a:r>
              <a:rPr lang="ja-JP" altLang="en-US" dirty="0" smtClean="0"/>
              <a:t>将来、何をしたいのか？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  （</a:t>
            </a:r>
            <a:r>
              <a:rPr lang="ja-JP" altLang="en-US" dirty="0" smtClean="0">
                <a:solidFill>
                  <a:srgbClr val="FF0000"/>
                </a:solidFill>
              </a:rPr>
              <a:t>人の集まる空間の緑化の仕事に携わりたい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・大学で学んだことをどのように生かせるのか？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　　　</a:t>
            </a:r>
            <a:r>
              <a:rPr lang="ja-JP" altLang="en-US" dirty="0" smtClean="0"/>
              <a:t>　　　　　　　　　　（</a:t>
            </a:r>
            <a:r>
              <a:rPr lang="ja-JP" altLang="en-US" dirty="0">
                <a:solidFill>
                  <a:srgbClr val="FF0000"/>
                </a:solidFill>
              </a:rPr>
              <a:t>人々の</a:t>
            </a:r>
            <a:r>
              <a:rPr lang="ja-JP" altLang="en-US" dirty="0" smtClean="0">
                <a:solidFill>
                  <a:srgbClr val="FF0000"/>
                </a:solidFill>
              </a:rPr>
              <a:t>生活を豊かにする</a:t>
            </a:r>
            <a:r>
              <a:rPr lang="ja-JP" altLang="en-US" dirty="0" smtClean="0"/>
              <a:t>）</a:t>
            </a:r>
            <a:endParaRPr lang="en-US" altLang="ja-JP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32027" y="188640"/>
            <a:ext cx="9111970" cy="1143000"/>
            <a:chOff x="32027" y="5229609"/>
            <a:chExt cx="9111970" cy="1143000"/>
          </a:xfrm>
        </p:grpSpPr>
        <p:sp>
          <p:nvSpPr>
            <p:cNvPr id="6" name="正方形/長方形 5"/>
            <p:cNvSpPr/>
            <p:nvPr/>
          </p:nvSpPr>
          <p:spPr>
            <a:xfrm>
              <a:off x="611561" y="5285897"/>
              <a:ext cx="7776864" cy="1030424"/>
            </a:xfrm>
            <a:prstGeom prst="rect">
              <a:avLst/>
            </a:prstGeom>
            <a:noFill/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タイトル 1"/>
            <p:cNvSpPr txBox="1">
              <a:spLocks/>
            </p:cNvSpPr>
            <p:nvPr/>
          </p:nvSpPr>
          <p:spPr>
            <a:xfrm>
              <a:off x="467544" y="5229609"/>
              <a:ext cx="6120677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kumimoji="1"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ja-JP" altLang="en-US" sz="4100" dirty="0" smtClean="0"/>
                <a:t>④将来の展望を考える</a:t>
              </a:r>
              <a:endParaRPr lang="en-US" altLang="ja-JP" sz="4100" dirty="0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2027" y="5285897"/>
              <a:ext cx="579533" cy="1030424"/>
            </a:xfrm>
            <a:prstGeom prst="rect">
              <a:avLst/>
            </a:prstGeom>
            <a:solidFill>
              <a:schemeClr val="accent5"/>
            </a:solidFill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8371470" y="5285897"/>
              <a:ext cx="772527" cy="1030424"/>
            </a:xfrm>
            <a:prstGeom prst="rect">
              <a:avLst/>
            </a:prstGeom>
            <a:solidFill>
              <a:schemeClr val="accent5"/>
            </a:solidFill>
            <a:ln w="1016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9317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611560" y="0"/>
            <a:ext cx="8064896" cy="5145147"/>
            <a:chOff x="7858644" y="1092200"/>
            <a:chExt cx="5995469" cy="3824918"/>
          </a:xfrm>
        </p:grpSpPr>
        <p:pic>
          <p:nvPicPr>
            <p:cNvPr id="5" name="Picture 2" descr="\\ksjapn-fi-001\Work_Share\Kirihara_douga\小論文\For_2016\志望理由書\kaitou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5113" y="1092200"/>
              <a:ext cx="4699000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\\ksjapn-fi-001\Work_Share\Kirihara_douga\小論文\For_2016\志望理由書\kaitou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644" y="1096005"/>
              <a:ext cx="1347788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角丸四角形 2"/>
          <p:cNvSpPr/>
          <p:nvPr/>
        </p:nvSpPr>
        <p:spPr>
          <a:xfrm>
            <a:off x="7881845" y="47866"/>
            <a:ext cx="576064" cy="4900148"/>
          </a:xfrm>
          <a:custGeom>
            <a:avLst/>
            <a:gdLst/>
            <a:ahLst/>
            <a:cxnLst/>
            <a:rect l="l" t="t" r="r" b="b"/>
            <a:pathLst>
              <a:path w="576064" h="5610878">
                <a:moveTo>
                  <a:pt x="48006" y="0"/>
                </a:moveTo>
                <a:lnTo>
                  <a:pt x="240026" y="0"/>
                </a:lnTo>
                <a:cubicBezTo>
                  <a:pt x="266539" y="0"/>
                  <a:pt x="288032" y="21493"/>
                  <a:pt x="288032" y="48006"/>
                </a:cubicBezTo>
                <a:lnTo>
                  <a:pt x="288032" y="3954694"/>
                </a:lnTo>
                <a:lnTo>
                  <a:pt x="516056" y="3954694"/>
                </a:lnTo>
                <a:cubicBezTo>
                  <a:pt x="549198" y="3954694"/>
                  <a:pt x="576064" y="3981560"/>
                  <a:pt x="576064" y="4014702"/>
                </a:cubicBezTo>
                <a:lnTo>
                  <a:pt x="576064" y="5550870"/>
                </a:lnTo>
                <a:cubicBezTo>
                  <a:pt x="576064" y="5584012"/>
                  <a:pt x="549198" y="5610878"/>
                  <a:pt x="516056" y="5610878"/>
                </a:cubicBezTo>
                <a:lnTo>
                  <a:pt x="276032" y="5610878"/>
                </a:lnTo>
                <a:lnTo>
                  <a:pt x="258029" y="5607244"/>
                </a:lnTo>
                <a:cubicBezTo>
                  <a:pt x="252506" y="5609631"/>
                  <a:pt x="246412" y="5610878"/>
                  <a:pt x="240026" y="5610878"/>
                </a:cubicBezTo>
                <a:lnTo>
                  <a:pt x="48006" y="5610878"/>
                </a:lnTo>
                <a:cubicBezTo>
                  <a:pt x="21493" y="5610878"/>
                  <a:pt x="0" y="5589385"/>
                  <a:pt x="0" y="5562872"/>
                </a:cubicBezTo>
                <a:lnTo>
                  <a:pt x="0" y="48006"/>
                </a:lnTo>
                <a:cubicBezTo>
                  <a:pt x="0" y="21493"/>
                  <a:pt x="21493" y="0"/>
                  <a:pt x="48006" y="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50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4"/>
          <p:cNvSpPr/>
          <p:nvPr/>
        </p:nvSpPr>
        <p:spPr>
          <a:xfrm>
            <a:off x="611560" y="47866"/>
            <a:ext cx="836734" cy="4901349"/>
          </a:xfrm>
          <a:custGeom>
            <a:avLst/>
            <a:gdLst/>
            <a:ahLst/>
            <a:cxnLst/>
            <a:rect l="l" t="t" r="r" b="b"/>
            <a:pathLst>
              <a:path w="836734" h="5612253">
                <a:moveTo>
                  <a:pt x="111735" y="0"/>
                </a:moveTo>
                <a:lnTo>
                  <a:pt x="558660" y="0"/>
                </a:lnTo>
                <a:cubicBezTo>
                  <a:pt x="620370" y="0"/>
                  <a:pt x="670395" y="50025"/>
                  <a:pt x="670395" y="111735"/>
                </a:cubicBezTo>
                <a:lnTo>
                  <a:pt x="670395" y="1147757"/>
                </a:lnTo>
                <a:lnTo>
                  <a:pt x="800729" y="1147757"/>
                </a:lnTo>
                <a:cubicBezTo>
                  <a:pt x="820614" y="1147757"/>
                  <a:pt x="836734" y="1163877"/>
                  <a:pt x="836734" y="1183762"/>
                </a:cubicBezTo>
                <a:lnTo>
                  <a:pt x="836734" y="5576248"/>
                </a:lnTo>
                <a:cubicBezTo>
                  <a:pt x="836734" y="5596133"/>
                  <a:pt x="820614" y="5612253"/>
                  <a:pt x="800729" y="5612253"/>
                </a:cubicBezTo>
                <a:lnTo>
                  <a:pt x="656715" y="5612253"/>
                </a:lnTo>
                <a:cubicBezTo>
                  <a:pt x="641203" y="5612253"/>
                  <a:pt x="627983" y="5602444"/>
                  <a:pt x="625474" y="5587749"/>
                </a:cubicBezTo>
                <a:cubicBezTo>
                  <a:pt x="607780" y="5603669"/>
                  <a:pt x="584223" y="5612253"/>
                  <a:pt x="558660" y="5612253"/>
                </a:cubicBezTo>
                <a:lnTo>
                  <a:pt x="111735" y="5612253"/>
                </a:lnTo>
                <a:cubicBezTo>
                  <a:pt x="50025" y="5612253"/>
                  <a:pt x="0" y="5562228"/>
                  <a:pt x="0" y="5500518"/>
                </a:cubicBezTo>
                <a:lnTo>
                  <a:pt x="0" y="111735"/>
                </a:lnTo>
                <a:cubicBezTo>
                  <a:pt x="0" y="50025"/>
                  <a:pt x="50025" y="0"/>
                  <a:pt x="111735" y="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50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4745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/>
          <p:cNvGrpSpPr/>
          <p:nvPr/>
        </p:nvGrpSpPr>
        <p:grpSpPr>
          <a:xfrm>
            <a:off x="611560" y="0"/>
            <a:ext cx="8064896" cy="5145147"/>
            <a:chOff x="7858644" y="1092200"/>
            <a:chExt cx="5995469" cy="3824918"/>
          </a:xfrm>
        </p:grpSpPr>
        <p:pic>
          <p:nvPicPr>
            <p:cNvPr id="5" name="Picture 2" descr="\\ksjapn-fi-001\Work_Share\Kirihara_douga\小論文\For_2016\志望理由書\kaitou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5113" y="1092200"/>
              <a:ext cx="4699000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\\ksjapn-fi-001\Work_Share\Kirihara_douga\小論文\For_2016\志望理由書\kaitou2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644" y="1096005"/>
              <a:ext cx="1347788" cy="38211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角丸四角形 2"/>
          <p:cNvSpPr/>
          <p:nvPr/>
        </p:nvSpPr>
        <p:spPr>
          <a:xfrm>
            <a:off x="7881845" y="47866"/>
            <a:ext cx="576064" cy="4900148"/>
          </a:xfrm>
          <a:custGeom>
            <a:avLst/>
            <a:gdLst/>
            <a:ahLst/>
            <a:cxnLst/>
            <a:rect l="l" t="t" r="r" b="b"/>
            <a:pathLst>
              <a:path w="576064" h="5610878">
                <a:moveTo>
                  <a:pt x="48006" y="0"/>
                </a:moveTo>
                <a:lnTo>
                  <a:pt x="240026" y="0"/>
                </a:lnTo>
                <a:cubicBezTo>
                  <a:pt x="266539" y="0"/>
                  <a:pt x="288032" y="21493"/>
                  <a:pt x="288032" y="48006"/>
                </a:cubicBezTo>
                <a:lnTo>
                  <a:pt x="288032" y="3954694"/>
                </a:lnTo>
                <a:lnTo>
                  <a:pt x="516056" y="3954694"/>
                </a:lnTo>
                <a:cubicBezTo>
                  <a:pt x="549198" y="3954694"/>
                  <a:pt x="576064" y="3981560"/>
                  <a:pt x="576064" y="4014702"/>
                </a:cubicBezTo>
                <a:lnTo>
                  <a:pt x="576064" y="5550870"/>
                </a:lnTo>
                <a:cubicBezTo>
                  <a:pt x="576064" y="5584012"/>
                  <a:pt x="549198" y="5610878"/>
                  <a:pt x="516056" y="5610878"/>
                </a:cubicBezTo>
                <a:lnTo>
                  <a:pt x="276032" y="5610878"/>
                </a:lnTo>
                <a:lnTo>
                  <a:pt x="258029" y="5607244"/>
                </a:lnTo>
                <a:cubicBezTo>
                  <a:pt x="252506" y="5609631"/>
                  <a:pt x="246412" y="5610878"/>
                  <a:pt x="240026" y="5610878"/>
                </a:cubicBezTo>
                <a:lnTo>
                  <a:pt x="48006" y="5610878"/>
                </a:lnTo>
                <a:cubicBezTo>
                  <a:pt x="21493" y="5610878"/>
                  <a:pt x="0" y="5589385"/>
                  <a:pt x="0" y="5562872"/>
                </a:cubicBezTo>
                <a:lnTo>
                  <a:pt x="0" y="48006"/>
                </a:lnTo>
                <a:cubicBezTo>
                  <a:pt x="0" y="21493"/>
                  <a:pt x="21493" y="0"/>
                  <a:pt x="48006" y="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50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角丸四角形 4"/>
          <p:cNvSpPr/>
          <p:nvPr/>
        </p:nvSpPr>
        <p:spPr>
          <a:xfrm>
            <a:off x="611560" y="47866"/>
            <a:ext cx="836734" cy="4901349"/>
          </a:xfrm>
          <a:custGeom>
            <a:avLst/>
            <a:gdLst/>
            <a:ahLst/>
            <a:cxnLst/>
            <a:rect l="l" t="t" r="r" b="b"/>
            <a:pathLst>
              <a:path w="836734" h="5612253">
                <a:moveTo>
                  <a:pt x="111735" y="0"/>
                </a:moveTo>
                <a:lnTo>
                  <a:pt x="558660" y="0"/>
                </a:lnTo>
                <a:cubicBezTo>
                  <a:pt x="620370" y="0"/>
                  <a:pt x="670395" y="50025"/>
                  <a:pt x="670395" y="111735"/>
                </a:cubicBezTo>
                <a:lnTo>
                  <a:pt x="670395" y="1147757"/>
                </a:lnTo>
                <a:lnTo>
                  <a:pt x="800729" y="1147757"/>
                </a:lnTo>
                <a:cubicBezTo>
                  <a:pt x="820614" y="1147757"/>
                  <a:pt x="836734" y="1163877"/>
                  <a:pt x="836734" y="1183762"/>
                </a:cubicBezTo>
                <a:lnTo>
                  <a:pt x="836734" y="5576248"/>
                </a:lnTo>
                <a:cubicBezTo>
                  <a:pt x="836734" y="5596133"/>
                  <a:pt x="820614" y="5612253"/>
                  <a:pt x="800729" y="5612253"/>
                </a:cubicBezTo>
                <a:lnTo>
                  <a:pt x="656715" y="5612253"/>
                </a:lnTo>
                <a:cubicBezTo>
                  <a:pt x="641203" y="5612253"/>
                  <a:pt x="627983" y="5602444"/>
                  <a:pt x="625474" y="5587749"/>
                </a:cubicBezTo>
                <a:cubicBezTo>
                  <a:pt x="607780" y="5603669"/>
                  <a:pt x="584223" y="5612253"/>
                  <a:pt x="558660" y="5612253"/>
                </a:cubicBezTo>
                <a:lnTo>
                  <a:pt x="111735" y="5612253"/>
                </a:lnTo>
                <a:cubicBezTo>
                  <a:pt x="50025" y="5612253"/>
                  <a:pt x="0" y="5562228"/>
                  <a:pt x="0" y="5500518"/>
                </a:cubicBezTo>
                <a:lnTo>
                  <a:pt x="0" y="111735"/>
                </a:lnTo>
                <a:cubicBezTo>
                  <a:pt x="0" y="50025"/>
                  <a:pt x="50025" y="0"/>
                  <a:pt x="111735" y="0"/>
                </a:cubicBezTo>
                <a:close/>
              </a:path>
            </a:pathLst>
          </a:custGeom>
          <a:solidFill>
            <a:schemeClr val="accent5">
              <a:alpha val="30000"/>
            </a:schemeClr>
          </a:solidFill>
          <a:ln w="508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2138242" y="79936"/>
            <a:ext cx="1800200" cy="4868078"/>
          </a:xfrm>
          <a:prstGeom prst="roundRect">
            <a:avLst>
              <a:gd name="adj" fmla="val 10908"/>
            </a:avLst>
          </a:prstGeom>
          <a:solidFill>
            <a:srgbClr val="CC00FF">
              <a:alpha val="30000"/>
            </a:srgbClr>
          </a:solidFill>
          <a:ln w="50800"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角丸四角形 8"/>
          <p:cNvSpPr/>
          <p:nvPr/>
        </p:nvSpPr>
        <p:spPr>
          <a:xfrm>
            <a:off x="7380312" y="65984"/>
            <a:ext cx="460514" cy="4889145"/>
          </a:xfrm>
          <a:custGeom>
            <a:avLst/>
            <a:gdLst/>
            <a:ahLst/>
            <a:cxnLst/>
            <a:rect l="l" t="t" r="r" b="b"/>
            <a:pathLst>
              <a:path w="596708" h="5538870">
                <a:moveTo>
                  <a:pt x="60008" y="0"/>
                </a:moveTo>
                <a:lnTo>
                  <a:pt x="300032" y="0"/>
                </a:lnTo>
                <a:cubicBezTo>
                  <a:pt x="333174" y="0"/>
                  <a:pt x="360040" y="26866"/>
                  <a:pt x="360040" y="60008"/>
                </a:cubicBezTo>
                <a:lnTo>
                  <a:pt x="360040" y="3738670"/>
                </a:lnTo>
                <a:lnTo>
                  <a:pt x="536700" y="3738670"/>
                </a:lnTo>
                <a:cubicBezTo>
                  <a:pt x="569842" y="3738670"/>
                  <a:pt x="596708" y="3765536"/>
                  <a:pt x="596708" y="3798678"/>
                </a:cubicBezTo>
                <a:lnTo>
                  <a:pt x="596708" y="5478862"/>
                </a:lnTo>
                <a:cubicBezTo>
                  <a:pt x="596708" y="5512004"/>
                  <a:pt x="569842" y="5538870"/>
                  <a:pt x="536700" y="5538870"/>
                </a:cubicBezTo>
                <a:lnTo>
                  <a:pt x="296676" y="5538870"/>
                </a:lnTo>
                <a:cubicBezTo>
                  <a:pt x="263534" y="5538870"/>
                  <a:pt x="236668" y="5512004"/>
                  <a:pt x="236668" y="5478862"/>
                </a:cubicBezTo>
                <a:lnTo>
                  <a:pt x="236668" y="4638770"/>
                </a:lnTo>
                <a:lnTo>
                  <a:pt x="60008" y="4638770"/>
                </a:lnTo>
                <a:cubicBezTo>
                  <a:pt x="26866" y="4638770"/>
                  <a:pt x="0" y="4611904"/>
                  <a:pt x="0" y="4578762"/>
                </a:cubicBezTo>
                <a:lnTo>
                  <a:pt x="0" y="60008"/>
                </a:lnTo>
                <a:cubicBezTo>
                  <a:pt x="0" y="26866"/>
                  <a:pt x="26866" y="0"/>
                  <a:pt x="60008" y="0"/>
                </a:cubicBezTo>
                <a:close/>
              </a:path>
            </a:pathLst>
          </a:custGeom>
          <a:solidFill>
            <a:srgbClr val="FF6699">
              <a:alpha val="30000"/>
            </a:srgbClr>
          </a:solidFill>
          <a:ln w="508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角丸四角形 9"/>
          <p:cNvSpPr/>
          <p:nvPr/>
        </p:nvSpPr>
        <p:spPr>
          <a:xfrm>
            <a:off x="6401228" y="65984"/>
            <a:ext cx="533084" cy="4889145"/>
          </a:xfrm>
          <a:custGeom>
            <a:avLst/>
            <a:gdLst/>
            <a:ahLst/>
            <a:cxnLst/>
            <a:rect l="l" t="t" r="r" b="b"/>
            <a:pathLst>
              <a:path w="533084" h="5544616">
                <a:moveTo>
                  <a:pt x="48006" y="0"/>
                </a:moveTo>
                <a:lnTo>
                  <a:pt x="240026" y="0"/>
                </a:lnTo>
                <a:cubicBezTo>
                  <a:pt x="251916" y="0"/>
                  <a:pt x="262796" y="4323"/>
                  <a:pt x="270803" y="11925"/>
                </a:cubicBezTo>
                <a:cubicBezTo>
                  <a:pt x="277228" y="7778"/>
                  <a:pt x="284906" y="5746"/>
                  <a:pt x="293058" y="5746"/>
                </a:cubicBezTo>
                <a:lnTo>
                  <a:pt x="485078" y="5746"/>
                </a:lnTo>
                <a:cubicBezTo>
                  <a:pt x="511591" y="5746"/>
                  <a:pt x="533084" y="27239"/>
                  <a:pt x="533084" y="53752"/>
                </a:cubicBezTo>
                <a:lnTo>
                  <a:pt x="533084" y="5496610"/>
                </a:lnTo>
                <a:cubicBezTo>
                  <a:pt x="533084" y="5523123"/>
                  <a:pt x="511591" y="5544616"/>
                  <a:pt x="485078" y="5544616"/>
                </a:cubicBezTo>
                <a:lnTo>
                  <a:pt x="293058" y="5544616"/>
                </a:lnTo>
                <a:cubicBezTo>
                  <a:pt x="266545" y="5544616"/>
                  <a:pt x="245052" y="5523123"/>
                  <a:pt x="245052" y="5496610"/>
                </a:cubicBezTo>
                <a:lnTo>
                  <a:pt x="245052" y="1583161"/>
                </a:lnTo>
                <a:cubicBezTo>
                  <a:pt x="243453" y="1584085"/>
                  <a:pt x="241750" y="1584176"/>
                  <a:pt x="240026" y="1584176"/>
                </a:cubicBezTo>
                <a:lnTo>
                  <a:pt x="48006" y="1584176"/>
                </a:lnTo>
                <a:cubicBezTo>
                  <a:pt x="21493" y="1584176"/>
                  <a:pt x="0" y="1562683"/>
                  <a:pt x="0" y="1536170"/>
                </a:cubicBezTo>
                <a:lnTo>
                  <a:pt x="0" y="48006"/>
                </a:lnTo>
                <a:cubicBezTo>
                  <a:pt x="0" y="21493"/>
                  <a:pt x="21493" y="0"/>
                  <a:pt x="48006" y="0"/>
                </a:cubicBezTo>
                <a:close/>
              </a:path>
            </a:pathLst>
          </a:custGeom>
          <a:solidFill>
            <a:srgbClr val="FF6699">
              <a:alpha val="30000"/>
            </a:srgbClr>
          </a:solidFill>
          <a:ln w="508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角丸四角形 10"/>
          <p:cNvSpPr/>
          <p:nvPr/>
        </p:nvSpPr>
        <p:spPr>
          <a:xfrm>
            <a:off x="5119598" y="65984"/>
            <a:ext cx="567680" cy="4889145"/>
          </a:xfrm>
          <a:custGeom>
            <a:avLst/>
            <a:gdLst/>
            <a:ahLst/>
            <a:cxnLst/>
            <a:rect l="l" t="t" r="r" b="b"/>
            <a:pathLst>
              <a:path w="567680" h="5538870">
                <a:moveTo>
                  <a:pt x="60008" y="0"/>
                </a:moveTo>
                <a:lnTo>
                  <a:pt x="267648" y="0"/>
                </a:lnTo>
                <a:lnTo>
                  <a:pt x="300032" y="0"/>
                </a:lnTo>
                <a:lnTo>
                  <a:pt x="507672" y="0"/>
                </a:lnTo>
                <a:cubicBezTo>
                  <a:pt x="540814" y="0"/>
                  <a:pt x="567680" y="26866"/>
                  <a:pt x="567680" y="60008"/>
                </a:cubicBezTo>
                <a:lnTo>
                  <a:pt x="567680" y="5478862"/>
                </a:lnTo>
                <a:cubicBezTo>
                  <a:pt x="567680" y="5512004"/>
                  <a:pt x="540814" y="5538870"/>
                  <a:pt x="507672" y="5538870"/>
                </a:cubicBezTo>
                <a:lnTo>
                  <a:pt x="267648" y="5538870"/>
                </a:lnTo>
                <a:cubicBezTo>
                  <a:pt x="234506" y="5538870"/>
                  <a:pt x="207640" y="5512004"/>
                  <a:pt x="207640" y="5478862"/>
                </a:cubicBezTo>
                <a:lnTo>
                  <a:pt x="207640" y="4242726"/>
                </a:lnTo>
                <a:lnTo>
                  <a:pt x="60008" y="4242726"/>
                </a:lnTo>
                <a:cubicBezTo>
                  <a:pt x="26866" y="4242726"/>
                  <a:pt x="0" y="4215860"/>
                  <a:pt x="0" y="4182718"/>
                </a:cubicBezTo>
                <a:lnTo>
                  <a:pt x="0" y="60008"/>
                </a:lnTo>
                <a:cubicBezTo>
                  <a:pt x="0" y="26866"/>
                  <a:pt x="26866" y="0"/>
                  <a:pt x="60008" y="0"/>
                </a:cubicBezTo>
                <a:close/>
              </a:path>
            </a:pathLst>
          </a:custGeom>
          <a:solidFill>
            <a:srgbClr val="FF6699">
              <a:alpha val="30000"/>
            </a:srgbClr>
          </a:solidFill>
          <a:ln w="50800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角丸四角形 7"/>
          <p:cNvSpPr/>
          <p:nvPr/>
        </p:nvSpPr>
        <p:spPr>
          <a:xfrm>
            <a:off x="8124142" y="87853"/>
            <a:ext cx="557435" cy="4828809"/>
          </a:xfrm>
          <a:custGeom>
            <a:avLst/>
            <a:gdLst/>
            <a:ahLst/>
            <a:cxnLst/>
            <a:rect l="l" t="t" r="r" b="b"/>
            <a:pathLst>
              <a:path w="629443" h="5764913">
                <a:moveTo>
                  <a:pt x="104909" y="0"/>
                </a:moveTo>
                <a:lnTo>
                  <a:pt x="524534" y="0"/>
                </a:lnTo>
                <a:cubicBezTo>
                  <a:pt x="582474" y="0"/>
                  <a:pt x="629443" y="46969"/>
                  <a:pt x="629443" y="104909"/>
                </a:cubicBezTo>
                <a:lnTo>
                  <a:pt x="629443" y="5660004"/>
                </a:lnTo>
                <a:cubicBezTo>
                  <a:pt x="629443" y="5717944"/>
                  <a:pt x="582474" y="5764913"/>
                  <a:pt x="524534" y="5764913"/>
                </a:cubicBezTo>
                <a:lnTo>
                  <a:pt x="318046" y="5764913"/>
                </a:lnTo>
                <a:lnTo>
                  <a:pt x="318046" y="4007703"/>
                </a:lnTo>
                <a:cubicBezTo>
                  <a:pt x="318046" y="3978427"/>
                  <a:pt x="294313" y="3954694"/>
                  <a:pt x="265037" y="3954694"/>
                </a:cubicBezTo>
                <a:lnTo>
                  <a:pt x="53009" y="3954694"/>
                </a:lnTo>
                <a:cubicBezTo>
                  <a:pt x="23733" y="3954694"/>
                  <a:pt x="0" y="3978427"/>
                  <a:pt x="0" y="4007703"/>
                </a:cubicBezTo>
                <a:lnTo>
                  <a:pt x="0" y="104909"/>
                </a:lnTo>
                <a:cubicBezTo>
                  <a:pt x="0" y="46969"/>
                  <a:pt x="46969" y="0"/>
                  <a:pt x="104909" y="0"/>
                </a:cubicBezTo>
                <a:close/>
              </a:path>
            </a:pathLst>
          </a:custGeom>
          <a:solidFill>
            <a:schemeClr val="accent3">
              <a:alpha val="30000"/>
            </a:schemeClr>
          </a:solidFill>
          <a:ln w="508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499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24997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707904" y="987574"/>
            <a:ext cx="1728192" cy="1359024"/>
          </a:xfrm>
        </p:spPr>
        <p:txBody>
          <a:bodyPr>
            <a:normAutofit fontScale="90000"/>
          </a:bodyPr>
          <a:lstStyle/>
          <a:p>
            <a:r>
              <a:rPr lang="en-US" altLang="ja-JP" sz="12800" dirty="0" smtClean="0">
                <a:solidFill>
                  <a:schemeClr val="bg1"/>
                </a:solidFill>
              </a:rPr>
              <a:t>Ⅵ</a:t>
            </a:r>
            <a:endParaRPr kumimoji="1" lang="ja-JP" altLang="en-US" sz="5400" dirty="0">
              <a:solidFill>
                <a:schemeClr val="bg1"/>
              </a:solidFill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457200" y="28618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5400" dirty="0" smtClean="0">
                <a:solidFill>
                  <a:schemeClr val="tx2"/>
                </a:solidFill>
              </a:rPr>
              <a:t>表現表記の基本</a:t>
            </a:r>
            <a:endParaRPr lang="ja-JP" altLang="en-US" sz="5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61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537320" y="317146"/>
            <a:ext cx="7283152" cy="44868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ja-JP" sz="3600" dirty="0" smtClean="0"/>
              <a:t>志望</a:t>
            </a:r>
            <a:r>
              <a:rPr lang="ja-JP" altLang="ja-JP" sz="3600" dirty="0"/>
              <a:t>する大学のことは、志望理由書の中では「貴学」と</a:t>
            </a:r>
            <a:r>
              <a:rPr lang="ja-JP" altLang="ja-JP" sz="3600" dirty="0" smtClean="0"/>
              <a:t>書</a:t>
            </a:r>
            <a:r>
              <a:rPr lang="ja-JP" altLang="en-US" sz="3600" dirty="0"/>
              <a:t>く</a:t>
            </a:r>
            <a:r>
              <a:rPr lang="ja-JP" altLang="ja-JP" sz="3600" dirty="0" smtClean="0"/>
              <a:t>。</a:t>
            </a:r>
            <a:endParaRPr lang="ja-JP" altLang="ja-JP" sz="3600" dirty="0"/>
          </a:p>
          <a:p>
            <a:pPr marL="0" indent="0">
              <a:buNone/>
            </a:pPr>
            <a:endParaRPr lang="en-US" altLang="ja-JP" sz="2000" dirty="0" smtClean="0"/>
          </a:p>
          <a:p>
            <a:pPr marL="0" indent="0">
              <a:buNone/>
            </a:pPr>
            <a:r>
              <a:rPr lang="ja-JP" altLang="ja-JP" sz="3600" dirty="0" smtClean="0"/>
              <a:t>「</a:t>
            </a:r>
            <a:r>
              <a:rPr lang="ja-JP" altLang="ja-JP" sz="3600" dirty="0"/>
              <a:t>だ・である」「です・ます」のどちらを使ってもよいが、文体は必ず</a:t>
            </a:r>
            <a:r>
              <a:rPr lang="ja-JP" altLang="ja-JP" sz="3600" dirty="0" smtClean="0"/>
              <a:t>統一</a:t>
            </a:r>
            <a:r>
              <a:rPr lang="ja-JP" altLang="en-US" sz="3600" dirty="0"/>
              <a:t>する</a:t>
            </a:r>
            <a:r>
              <a:rPr lang="ja-JP" altLang="ja-JP" sz="3600" dirty="0" smtClean="0"/>
              <a:t>。</a:t>
            </a:r>
            <a:endParaRPr lang="ja-JP" altLang="ja-JP" sz="36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ja-JP" sz="3600" dirty="0" smtClean="0"/>
              <a:t>話し言葉</a:t>
            </a:r>
            <a:r>
              <a:rPr lang="ja-JP" altLang="ja-JP" sz="3600" dirty="0"/>
              <a:t>や略語を</a:t>
            </a:r>
            <a:r>
              <a:rPr lang="ja-JP" altLang="ja-JP" sz="3600" dirty="0" smtClean="0"/>
              <a:t>使わない。</a:t>
            </a:r>
          </a:p>
        </p:txBody>
      </p:sp>
      <p:grpSp>
        <p:nvGrpSpPr>
          <p:cNvPr id="5" name="グループ化 4"/>
          <p:cNvGrpSpPr/>
          <p:nvPr/>
        </p:nvGrpSpPr>
        <p:grpSpPr>
          <a:xfrm>
            <a:off x="179512" y="195486"/>
            <a:ext cx="1210588" cy="1323439"/>
            <a:chOff x="-2514014" y="1628800"/>
            <a:chExt cx="1210588" cy="1323439"/>
          </a:xfrm>
        </p:grpSpPr>
        <p:sp>
          <p:nvSpPr>
            <p:cNvPr id="6" name="円/楕円 5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166048" y="1923678"/>
            <a:ext cx="1210588" cy="1323439"/>
            <a:chOff x="-2514014" y="1628800"/>
            <a:chExt cx="1210588" cy="1323439"/>
          </a:xfrm>
        </p:grpSpPr>
        <p:sp>
          <p:nvSpPr>
            <p:cNvPr id="9" name="円/楕円 8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166047" y="3579862"/>
            <a:ext cx="1210588" cy="1323439"/>
            <a:chOff x="-2514014" y="1628800"/>
            <a:chExt cx="1210588" cy="1323439"/>
          </a:xfrm>
        </p:grpSpPr>
        <p:sp>
          <p:nvSpPr>
            <p:cNvPr id="12" name="円/楕円 11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690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537320" y="123478"/>
            <a:ext cx="7283152" cy="49753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ja-JP" sz="3600" dirty="0" smtClean="0"/>
              <a:t>誤字</a:t>
            </a:r>
            <a:r>
              <a:rPr lang="ja-JP" altLang="ja-JP" sz="3600" dirty="0"/>
              <a:t>脱字がないよう注意し、楷書で丁寧に</a:t>
            </a:r>
            <a:r>
              <a:rPr lang="ja-JP" altLang="ja-JP" sz="3600" dirty="0" smtClean="0"/>
              <a:t>書</a:t>
            </a:r>
            <a:r>
              <a:rPr lang="ja-JP" altLang="en-US" sz="3600" dirty="0"/>
              <a:t>く</a:t>
            </a:r>
            <a:r>
              <a:rPr lang="ja-JP" altLang="ja-JP" sz="3600" dirty="0" smtClean="0"/>
              <a:t>。</a:t>
            </a:r>
            <a:endParaRPr lang="en-US" altLang="ja-JP" sz="3600" dirty="0" smtClean="0"/>
          </a:p>
          <a:p>
            <a:pPr marL="0" indent="0">
              <a:buNone/>
            </a:pPr>
            <a:endParaRPr lang="ja-JP" altLang="ja-JP" sz="2000" dirty="0"/>
          </a:p>
          <a:p>
            <a:pPr marL="0" indent="0">
              <a:buNone/>
            </a:pPr>
            <a:r>
              <a:rPr lang="ja-JP" altLang="ja-JP" sz="3600" dirty="0" smtClean="0"/>
              <a:t>指定</a:t>
            </a:r>
            <a:r>
              <a:rPr lang="ja-JP" altLang="ja-JP" sz="3600" dirty="0"/>
              <a:t>された字数の</a:t>
            </a:r>
            <a:r>
              <a:rPr lang="en-US" altLang="ja-JP" sz="3600" dirty="0"/>
              <a:t>9</a:t>
            </a:r>
            <a:r>
              <a:rPr lang="ja-JP" altLang="ja-JP" sz="3600" dirty="0"/>
              <a:t>割以上を目指して</a:t>
            </a:r>
            <a:r>
              <a:rPr lang="ja-JP" altLang="ja-JP" sz="3600" dirty="0" smtClean="0"/>
              <a:t>書</a:t>
            </a:r>
            <a:r>
              <a:rPr lang="ja-JP" altLang="en-US" sz="3600" dirty="0"/>
              <a:t>く</a:t>
            </a:r>
            <a:r>
              <a:rPr lang="ja-JP" altLang="ja-JP" sz="3600" dirty="0" smtClean="0"/>
              <a:t>。</a:t>
            </a:r>
            <a:endParaRPr lang="en-US" altLang="ja-JP" sz="3600" dirty="0" smtClean="0"/>
          </a:p>
          <a:p>
            <a:pPr marL="0" indent="0">
              <a:buNone/>
            </a:pPr>
            <a:endParaRPr lang="ja-JP" altLang="ja-JP" sz="2000" dirty="0"/>
          </a:p>
          <a:p>
            <a:pPr marL="0" indent="0">
              <a:buNone/>
            </a:pPr>
            <a:r>
              <a:rPr lang="ja-JP" altLang="ja-JP" sz="3600" dirty="0" smtClean="0"/>
              <a:t>「</a:t>
            </a:r>
            <a:r>
              <a:rPr lang="ja-JP" altLang="ja-JP" sz="3600" dirty="0" err="1"/>
              <a:t>～して</a:t>
            </a:r>
            <a:r>
              <a:rPr lang="ja-JP" altLang="ja-JP" sz="3600" dirty="0"/>
              <a:t>いただいた」「～していらっしゃる」などの敬語を多用せず、すっきりとした文章を</a:t>
            </a:r>
            <a:r>
              <a:rPr lang="ja-JP" altLang="ja-JP" sz="3600" dirty="0" smtClean="0"/>
              <a:t>書</a:t>
            </a:r>
            <a:r>
              <a:rPr lang="ja-JP" altLang="en-US" sz="3600" dirty="0"/>
              <a:t>く</a:t>
            </a:r>
            <a:r>
              <a:rPr lang="ja-JP" altLang="ja-JP" sz="3600" dirty="0" smtClean="0"/>
              <a:t>。</a:t>
            </a:r>
            <a:endParaRPr kumimoji="1" lang="ja-JP" altLang="en-US" sz="3600" dirty="0"/>
          </a:p>
        </p:txBody>
      </p:sp>
      <p:grpSp>
        <p:nvGrpSpPr>
          <p:cNvPr id="5" name="グループ化 4"/>
          <p:cNvGrpSpPr/>
          <p:nvPr/>
        </p:nvGrpSpPr>
        <p:grpSpPr>
          <a:xfrm>
            <a:off x="179512" y="96183"/>
            <a:ext cx="1210588" cy="1323439"/>
            <a:chOff x="-2514014" y="1628800"/>
            <a:chExt cx="1210588" cy="1323439"/>
          </a:xfrm>
        </p:grpSpPr>
        <p:sp>
          <p:nvSpPr>
            <p:cNvPr id="6" name="円/楕円 5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166048" y="1707654"/>
            <a:ext cx="1210588" cy="1323439"/>
            <a:chOff x="-2514014" y="1628800"/>
            <a:chExt cx="1210588" cy="1323439"/>
          </a:xfrm>
        </p:grpSpPr>
        <p:sp>
          <p:nvSpPr>
            <p:cNvPr id="9" name="円/楕円 8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166047" y="3435846"/>
            <a:ext cx="1210588" cy="1323439"/>
            <a:chOff x="-2514014" y="1628800"/>
            <a:chExt cx="1210588" cy="1323439"/>
          </a:xfrm>
        </p:grpSpPr>
        <p:sp>
          <p:nvSpPr>
            <p:cNvPr id="12" name="円/楕円 11"/>
            <p:cNvSpPr/>
            <p:nvPr/>
          </p:nvSpPr>
          <p:spPr>
            <a:xfrm>
              <a:off x="-2484784" y="1700808"/>
              <a:ext cx="1152128" cy="1152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-2514014" y="1628800"/>
              <a:ext cx="121058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8000" dirty="0" smtClean="0">
                  <a:solidFill>
                    <a:schemeClr val="bg1"/>
                  </a:solidFill>
                </a:rPr>
                <a:t>！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231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0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図 31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21600000">
            <a:off x="-187280" y="4587975"/>
            <a:ext cx="9467927" cy="334864"/>
          </a:xfrm>
          <a:prstGeom prst="rect">
            <a:avLst/>
          </a:prstGeom>
        </p:spPr>
      </p:pic>
      <p:pic>
        <p:nvPicPr>
          <p:cNvPr id="34" name="図 33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87279" y="375047"/>
            <a:ext cx="2380949" cy="334864"/>
          </a:xfrm>
          <a:prstGeom prst="rect">
            <a:avLst/>
          </a:prstGeom>
        </p:spPr>
      </p:pic>
      <p:pic>
        <p:nvPicPr>
          <p:cNvPr id="36" name="図 35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 rot="21600000">
            <a:off x="6973668" y="375048"/>
            <a:ext cx="2306981" cy="334864"/>
          </a:xfrm>
          <a:prstGeom prst="rect">
            <a:avLst/>
          </a:prstGeom>
        </p:spPr>
      </p:pic>
      <p:sp>
        <p:nvSpPr>
          <p:cNvPr id="38" name="Shape 38"/>
          <p:cNvSpPr/>
          <p:nvPr/>
        </p:nvSpPr>
        <p:spPr>
          <a:xfrm>
            <a:off x="1907704" y="234703"/>
            <a:ext cx="5472608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defTabSz="825500">
              <a:defRPr sz="5000" b="1">
                <a:solidFill>
                  <a:srgbClr val="FFFC79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 algn="ctr">
              <a:defRPr sz="1800" b="0">
                <a:solidFill>
                  <a:srgbClr val="000000"/>
                </a:solidFill>
              </a:defRPr>
            </a:pPr>
            <a:r>
              <a:rPr lang="ja-JP" altLang="en-US" sz="4000" dirty="0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志望</a:t>
            </a:r>
            <a:r>
              <a:rPr lang="ja-JP" altLang="en-US" sz="4000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理由書</a:t>
            </a:r>
            <a:r>
              <a:rPr sz="4000" dirty="0" err="1" smtClean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まとめ</a:t>
            </a:r>
            <a:endParaRPr sz="4000" dirty="0"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39" name="tori_normal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75656" y="1162476"/>
            <a:ext cx="633814" cy="476837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/>
          <p:nvPr/>
        </p:nvSpPr>
        <p:spPr>
          <a:xfrm>
            <a:off x="2298200" y="1131590"/>
            <a:ext cx="4937249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825500">
              <a:defRPr sz="5000" b="1">
                <a:solidFill>
                  <a:srgbClr val="FFFFFF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ja-JP" altLang="en-US" sz="35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学部</a:t>
            </a:r>
            <a:r>
              <a:rPr lang="ja-JP" altLang="en-US" sz="35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・学科を</a:t>
            </a:r>
            <a:r>
              <a:rPr lang="ja-JP" altLang="en-US" sz="35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正確に</a:t>
            </a:r>
            <a:r>
              <a:rPr lang="ja-JP" altLang="en-US" sz="35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書く</a:t>
            </a:r>
            <a:endParaRPr sz="35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Shape 41"/>
          <p:cNvSpPr/>
          <p:nvPr/>
        </p:nvSpPr>
        <p:spPr>
          <a:xfrm>
            <a:off x="2262481" y="2564082"/>
            <a:ext cx="5386090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825500">
              <a:defRPr sz="5000" b="1">
                <a:solidFill>
                  <a:srgbClr val="FFFFFF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ja-JP" altLang="en-US" sz="35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「学びたいこと」を挙げる</a:t>
            </a:r>
            <a:endParaRPr sz="35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2" name="Shape 42"/>
          <p:cNvSpPr/>
          <p:nvPr/>
        </p:nvSpPr>
        <p:spPr>
          <a:xfrm>
            <a:off x="2226555" y="1847836"/>
            <a:ext cx="4488408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825500">
              <a:defRPr sz="5000" b="1">
                <a:solidFill>
                  <a:srgbClr val="FFFFFF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ja-JP" altLang="en-US" sz="35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「きっかけ」を述べる</a:t>
            </a:r>
            <a:endParaRPr sz="35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43" name="tori_normal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75656" y="1878722"/>
            <a:ext cx="633814" cy="476837"/>
          </a:xfrm>
          <a:prstGeom prst="rect">
            <a:avLst/>
          </a:prstGeom>
          <a:ln w="12700">
            <a:miter lim="400000"/>
          </a:ln>
        </p:spPr>
      </p:pic>
      <p:pic>
        <p:nvPicPr>
          <p:cNvPr id="44" name="tori_normal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75656" y="2594968"/>
            <a:ext cx="633814" cy="476837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Shape 45"/>
          <p:cNvSpPr/>
          <p:nvPr/>
        </p:nvSpPr>
        <p:spPr>
          <a:xfrm>
            <a:off x="1138535" y="3992843"/>
            <a:ext cx="6822380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825500">
              <a:defRPr sz="4000" b="1">
                <a:solidFill>
                  <a:srgbClr val="FFFC79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800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《</a:t>
            </a:r>
            <a:r>
              <a:rPr sz="2800" dirty="0" err="1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ワークシートでメモを作ってみよう</a:t>
            </a:r>
            <a:r>
              <a:rPr sz="2800" dirty="0"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！》</a:t>
            </a:r>
          </a:p>
        </p:txBody>
      </p:sp>
      <p:sp>
        <p:nvSpPr>
          <p:cNvPr id="13" name="Shape 41"/>
          <p:cNvSpPr/>
          <p:nvPr/>
        </p:nvSpPr>
        <p:spPr>
          <a:xfrm>
            <a:off x="2257376" y="3237049"/>
            <a:ext cx="4937249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algn="l" defTabSz="825500">
              <a:defRPr sz="5000" b="1">
                <a:solidFill>
                  <a:srgbClr val="FFFFFF"/>
                </a:solidFill>
                <a:latin typeface="A-OTF ソフトゴシック Std R"/>
                <a:ea typeface="A-OTF ソフトゴシック Std R"/>
                <a:cs typeface="A-OTF ソフトゴシック Std R"/>
                <a:sym typeface="A-OTF ソフトゴシック Std R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ja-JP" altLang="en-US" sz="35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将来に生かす意欲を示す</a:t>
            </a:r>
            <a:endParaRPr sz="35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4" name="tori_normal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75656" y="3267934"/>
            <a:ext cx="633814" cy="4768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7302462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 advAuto="0"/>
      <p:bldP spid="41" grpId="0" animBg="1" advAuto="0"/>
      <p:bldP spid="42" grpId="0" animBg="1" advAuto="0"/>
      <p:bldP spid="45" grpId="0" animBg="1" advAuto="0"/>
      <p:bldP spid="13" grpId="0" animBg="1" advAuto="0"/>
    </p:bld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738</Words>
  <Application>Microsoft Office PowerPoint</Application>
  <PresentationFormat>画面に合わせる (16:9)</PresentationFormat>
  <Paragraphs>141</Paragraphs>
  <Slides>39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39</vt:i4>
      </vt:variant>
    </vt:vector>
  </HeadingPairs>
  <TitlesOfParts>
    <vt:vector size="40" baseType="lpstr">
      <vt:lpstr>Office ​​テーマ</vt:lpstr>
      <vt:lpstr>PowerPoint プレゼンテーション</vt:lpstr>
      <vt:lpstr>Ⅰ</vt:lpstr>
      <vt:lpstr>PowerPoint プレゼンテーション</vt:lpstr>
      <vt:lpstr>PowerPoint プレゼンテーション</vt:lpstr>
      <vt:lpstr>Ⅱ</vt:lpstr>
      <vt:lpstr>PowerPoint プレゼンテーション</vt:lpstr>
      <vt:lpstr>Ⅲ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Ⅴ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Ⅵ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revision>22</cp:revision>
  <dcterms:created xsi:type="dcterms:W3CDTF">2017-10-24T09:11:02Z</dcterms:created>
  <dcterms:modified xsi:type="dcterms:W3CDTF">2017-11-08T01:42:53Z</dcterms:modified>
</cp:coreProperties>
</file>