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 id="279" r:id="rId25"/>
    <p:sldId id="280" r:id="rId26"/>
    <p:sldId id="281" r:id="rId27"/>
    <p:sldId id="282" r:id="rId28"/>
    <p:sldId id="283" r:id="rId29"/>
  </p:sldIdLst>
  <p:sldSz cx="9144000" cy="5143500" type="screen16x9"/>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840"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DCA5DD-7B53-445A-8072-462E2735B6B6}" type="datetimeFigureOut">
              <a:rPr kumimoji="1" lang="ja-JP" altLang="en-US" smtClean="0"/>
              <a:t>2017/11/8</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B94B08-9EE9-437F-A6C8-5C74A30ECE3C}" type="slidenum">
              <a:rPr kumimoji="1" lang="ja-JP" altLang="en-US" smtClean="0"/>
              <a:t>‹#›</a:t>
            </a:fld>
            <a:endParaRPr kumimoji="1" lang="ja-JP" altLang="en-US"/>
          </a:p>
        </p:txBody>
      </p:sp>
    </p:spTree>
    <p:extLst>
      <p:ext uri="{BB962C8B-B14F-4D97-AF65-F5344CB8AC3E}">
        <p14:creationId xmlns:p14="http://schemas.microsoft.com/office/powerpoint/2010/main" val="77449195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B94B08-9EE9-437F-A6C8-5C74A30ECE3C}" type="slidenum">
              <a:rPr kumimoji="1" lang="ja-JP" altLang="en-US" smtClean="0"/>
              <a:t>16</a:t>
            </a:fld>
            <a:endParaRPr kumimoji="1" lang="ja-JP" altLang="en-US"/>
          </a:p>
        </p:txBody>
      </p:sp>
    </p:spTree>
    <p:extLst>
      <p:ext uri="{BB962C8B-B14F-4D97-AF65-F5344CB8AC3E}">
        <p14:creationId xmlns:p14="http://schemas.microsoft.com/office/powerpoint/2010/main" val="3481931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B94B08-9EE9-437F-A6C8-5C74A30ECE3C}" type="slidenum">
              <a:rPr kumimoji="1" lang="ja-JP" altLang="en-US" smtClean="0"/>
              <a:t>22</a:t>
            </a:fld>
            <a:endParaRPr kumimoji="1" lang="ja-JP" altLang="en-US"/>
          </a:p>
        </p:txBody>
      </p:sp>
    </p:spTree>
    <p:extLst>
      <p:ext uri="{BB962C8B-B14F-4D97-AF65-F5344CB8AC3E}">
        <p14:creationId xmlns:p14="http://schemas.microsoft.com/office/powerpoint/2010/main" val="348193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19"/>
            <a:ext cx="7772400" cy="110251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193545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3728782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2640314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2995634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2657726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318149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143632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381960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3411627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125116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428761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1000E6-8F05-4BCE-959F-2D709B77EEBF}" type="datetimeFigureOut">
              <a:rPr kumimoji="1" lang="ja-JP" altLang="en-US" smtClean="0"/>
              <a:t>2017/11/8</a:t>
            </a:fld>
            <a:endParaRPr kumimoji="1" lang="ja-JP" altLang="en-US"/>
          </a:p>
        </p:txBody>
      </p:sp>
      <p:sp>
        <p:nvSpPr>
          <p:cNvPr id="5" name="フッター プレースホルダー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2FB8E84-11FD-4F60-90E7-756F4F33D406}" type="slidenum">
              <a:rPr kumimoji="1" lang="ja-JP" altLang="en-US" smtClean="0"/>
              <a:t>‹#›</a:t>
            </a:fld>
            <a:endParaRPr kumimoji="1" lang="ja-JP" altLang="en-US"/>
          </a:p>
        </p:txBody>
      </p:sp>
    </p:spTree>
    <p:extLst>
      <p:ext uri="{BB962C8B-B14F-4D97-AF65-F5344CB8AC3E}">
        <p14:creationId xmlns:p14="http://schemas.microsoft.com/office/powerpoint/2010/main" val="4082779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123478"/>
            <a:ext cx="9144000" cy="5020022"/>
          </a:xfrm>
          <a:prstGeom prst="rect">
            <a:avLst/>
          </a:prstGeom>
          <a:noFill/>
          <a:ln w="254000" cap="rnd" cmpd="sng">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74748" y="1707654"/>
            <a:ext cx="8136904" cy="1872208"/>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p:cNvSpPr txBox="1">
            <a:spLocks/>
          </p:cNvSpPr>
          <p:nvPr/>
        </p:nvSpPr>
        <p:spPr>
          <a:xfrm>
            <a:off x="-2740" y="2031400"/>
            <a:ext cx="7772400" cy="1107996"/>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6600" dirty="0" smtClean="0">
                <a:solidFill>
                  <a:schemeClr val="bg1"/>
                </a:solidFill>
              </a:rPr>
              <a:t>小論文と作文の違い</a:t>
            </a:r>
            <a:endParaRPr lang="ja-JP" altLang="en-US" sz="6600" dirty="0">
              <a:solidFill>
                <a:schemeClr val="bg1"/>
              </a:solidFill>
              <a:latin typeface="+mj-ea"/>
            </a:endParaRPr>
          </a:p>
        </p:txBody>
      </p:sp>
    </p:spTree>
    <p:extLst>
      <p:ext uri="{BB962C8B-B14F-4D97-AF65-F5344CB8AC3E}">
        <p14:creationId xmlns:p14="http://schemas.microsoft.com/office/powerpoint/2010/main" val="3805819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611560" y="1779662"/>
            <a:ext cx="8229600" cy="3052936"/>
          </a:xfrm>
        </p:spPr>
        <p:txBody>
          <a:bodyPr>
            <a:noAutofit/>
          </a:bodyPr>
          <a:lstStyle/>
          <a:p>
            <a:pPr marL="0" indent="0">
              <a:lnSpc>
                <a:spcPts val="7500"/>
              </a:lnSpc>
              <a:buNone/>
            </a:pPr>
            <a:r>
              <a:rPr lang="ja-JP" altLang="en-US" sz="4800" dirty="0"/>
              <a:t>　</a:t>
            </a:r>
            <a:r>
              <a:rPr lang="ja-JP" altLang="en-US" sz="4800" dirty="0" smtClean="0"/>
              <a:t>　 　と 　  　　　を</a:t>
            </a:r>
            <a:r>
              <a:rPr lang="ja-JP" altLang="en-US" sz="4800" dirty="0"/>
              <a:t>比べることで、小論文の特徴と書くとき</a:t>
            </a:r>
            <a:r>
              <a:rPr lang="ja-JP" altLang="en-US" sz="4800" dirty="0" smtClean="0"/>
              <a:t>のポイント</a:t>
            </a:r>
            <a:r>
              <a:rPr lang="ja-JP" altLang="en-US" sz="4800" dirty="0"/>
              <a:t>を確認します</a:t>
            </a:r>
            <a:r>
              <a:rPr lang="ja-JP" altLang="en-US" sz="4800" dirty="0" smtClean="0"/>
              <a:t>。</a:t>
            </a:r>
            <a:endParaRPr lang="en-US" altLang="ja-JP" sz="4800" dirty="0" smtClean="0"/>
          </a:p>
          <a:p>
            <a:pPr marL="0" indent="0">
              <a:buNone/>
            </a:pPr>
            <a:endParaRPr kumimoji="1" lang="en-US" altLang="ja-JP" dirty="0"/>
          </a:p>
        </p:txBody>
      </p:sp>
      <p:sp>
        <p:nvSpPr>
          <p:cNvPr id="5" name="正方形/長方形 4"/>
          <p:cNvSpPr/>
          <p:nvPr/>
        </p:nvSpPr>
        <p:spPr>
          <a:xfrm>
            <a:off x="0" y="267494"/>
            <a:ext cx="7308304" cy="1152128"/>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32048" y="458837"/>
            <a:ext cx="7772400" cy="769441"/>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dirty="0">
                <a:solidFill>
                  <a:schemeClr val="bg1"/>
                </a:solidFill>
              </a:rPr>
              <a:t>作文と小論文はここが違う！</a:t>
            </a:r>
            <a:endParaRPr lang="ja-JP" altLang="en-US" dirty="0">
              <a:solidFill>
                <a:schemeClr val="bg1"/>
              </a:solidFill>
              <a:latin typeface="+mj-ea"/>
            </a:endParaRPr>
          </a:p>
        </p:txBody>
      </p:sp>
      <p:sp>
        <p:nvSpPr>
          <p:cNvPr id="7" name="正方形/長方形 6"/>
          <p:cNvSpPr/>
          <p:nvPr/>
        </p:nvSpPr>
        <p:spPr>
          <a:xfrm>
            <a:off x="467544" y="1851670"/>
            <a:ext cx="1584176"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4400" dirty="0"/>
              <a:t>作文</a:t>
            </a:r>
            <a:endParaRPr kumimoji="1" lang="ja-JP" altLang="en-US" sz="4400" dirty="0"/>
          </a:p>
        </p:txBody>
      </p:sp>
      <p:sp>
        <p:nvSpPr>
          <p:cNvPr id="8" name="正方形/長方形 7"/>
          <p:cNvSpPr/>
          <p:nvPr/>
        </p:nvSpPr>
        <p:spPr>
          <a:xfrm>
            <a:off x="2627784" y="1851670"/>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Tree>
    <p:extLst>
      <p:ext uri="{BB962C8B-B14F-4D97-AF65-F5344CB8AC3E}">
        <p14:creationId xmlns:p14="http://schemas.microsoft.com/office/powerpoint/2010/main" val="594059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457200" y="2283718"/>
            <a:ext cx="8229600" cy="2736304"/>
          </a:xfrm>
        </p:spPr>
        <p:txBody>
          <a:bodyPr>
            <a:noAutofit/>
          </a:bodyPr>
          <a:lstStyle/>
          <a:p>
            <a:pPr marL="0" indent="0">
              <a:buNone/>
            </a:pPr>
            <a:r>
              <a:rPr lang="en-US" altLang="ja-JP" sz="4800" dirty="0"/>
              <a:t>〈</a:t>
            </a:r>
            <a:r>
              <a:rPr kumimoji="1" lang="ja-JP" altLang="en-US" sz="4800" dirty="0" smtClean="0"/>
              <a:t>例題</a:t>
            </a:r>
            <a:r>
              <a:rPr lang="en-US" altLang="ja-JP" sz="4800" dirty="0"/>
              <a:t>〉</a:t>
            </a:r>
            <a:endParaRPr kumimoji="1" lang="en-US" altLang="ja-JP" sz="4800" dirty="0" smtClean="0"/>
          </a:p>
          <a:p>
            <a:pPr marL="0" indent="0">
              <a:buNone/>
            </a:pPr>
            <a:r>
              <a:rPr lang="ja-JP" altLang="en-US" sz="4800" b="1" dirty="0" smtClean="0"/>
              <a:t>うそ</a:t>
            </a:r>
            <a:r>
              <a:rPr lang="ja-JP" altLang="en-US" sz="4800" b="1" dirty="0"/>
              <a:t>をつくということについて、あなたはどのように考えますか</a:t>
            </a:r>
            <a:r>
              <a:rPr lang="ja-JP" altLang="en-US" sz="4800" b="1" dirty="0" smtClean="0"/>
              <a:t>。</a:t>
            </a:r>
            <a:endParaRPr lang="en-US" altLang="ja-JP" sz="4800" b="1" dirty="0" smtClean="0"/>
          </a:p>
          <a:p>
            <a:pPr marL="0" indent="0">
              <a:buNone/>
            </a:pPr>
            <a:endParaRPr kumimoji="1" lang="ja-JP" altLang="en-US" dirty="0"/>
          </a:p>
        </p:txBody>
      </p:sp>
      <p:sp>
        <p:nvSpPr>
          <p:cNvPr id="5" name="コンテンツ プレースホルダー 2"/>
          <p:cNvSpPr txBox="1">
            <a:spLocks/>
          </p:cNvSpPr>
          <p:nvPr/>
        </p:nvSpPr>
        <p:spPr>
          <a:xfrm>
            <a:off x="446856" y="339502"/>
            <a:ext cx="8229600" cy="20882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000" b="1" dirty="0" smtClean="0"/>
              <a:t>次の</a:t>
            </a:r>
            <a:r>
              <a:rPr lang="ja-JP" altLang="en-US" sz="4000" b="1" dirty="0"/>
              <a:t>例題に</a:t>
            </a:r>
            <a:r>
              <a:rPr lang="ja-JP" altLang="en-US" sz="4000" b="1" dirty="0" smtClean="0"/>
              <a:t>ついて、 　　　  と　　　　　の例を、それぞれ読んでみましょう。</a:t>
            </a:r>
            <a:endParaRPr lang="en-US" altLang="ja-JP" sz="4000" b="1" dirty="0" smtClean="0"/>
          </a:p>
          <a:p>
            <a:pPr marL="0" indent="0">
              <a:buFont typeface="Arial" panose="020B0604020202020204" pitchFamily="34" charset="0"/>
              <a:buNone/>
            </a:pPr>
            <a:endParaRPr lang="ja-JP" altLang="en-US" dirty="0"/>
          </a:p>
        </p:txBody>
      </p:sp>
      <p:sp>
        <p:nvSpPr>
          <p:cNvPr id="6" name="正方形/長方形 5"/>
          <p:cNvSpPr/>
          <p:nvPr/>
        </p:nvSpPr>
        <p:spPr>
          <a:xfrm>
            <a:off x="5055368" y="51470"/>
            <a:ext cx="1152128"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作文</a:t>
            </a:r>
            <a:endParaRPr kumimoji="1" lang="ja-JP" altLang="en-US" sz="4400" dirty="0"/>
          </a:p>
        </p:txBody>
      </p:sp>
      <p:sp>
        <p:nvSpPr>
          <p:cNvPr id="7" name="正方形/長方形 6"/>
          <p:cNvSpPr/>
          <p:nvPr/>
        </p:nvSpPr>
        <p:spPr>
          <a:xfrm>
            <a:off x="6711552" y="51470"/>
            <a:ext cx="1584176"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smtClean="0"/>
              <a:t>小論文 </a:t>
            </a:r>
            <a:endParaRPr kumimoji="1" lang="ja-JP" altLang="en-US" sz="4400" dirty="0"/>
          </a:p>
        </p:txBody>
      </p:sp>
      <p:sp>
        <p:nvSpPr>
          <p:cNvPr id="8" name="正方形/長方形 7"/>
          <p:cNvSpPr/>
          <p:nvPr/>
        </p:nvSpPr>
        <p:spPr>
          <a:xfrm>
            <a:off x="-50936" y="1995686"/>
            <a:ext cx="9194935" cy="14401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1042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正方形/長方形 5"/>
          <p:cNvSpPr/>
          <p:nvPr/>
        </p:nvSpPr>
        <p:spPr>
          <a:xfrm>
            <a:off x="1115616" y="-30328"/>
            <a:ext cx="6776031" cy="517382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7" name="Picture 3" descr="\\ksjapn-fi-001\Work_Share\Kirihara_douga\小論文\03_小論文の特徴\作文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0328"/>
            <a:ext cx="6776031" cy="5173828"/>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416548" y="404664"/>
            <a:ext cx="403924"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作文</a:t>
            </a:r>
            <a:endParaRPr kumimoji="1" lang="ja-JP" altLang="en-US" sz="3200" b="1" dirty="0"/>
          </a:p>
        </p:txBody>
      </p:sp>
    </p:spTree>
    <p:extLst>
      <p:ext uri="{BB962C8B-B14F-4D97-AF65-F5344CB8AC3E}">
        <p14:creationId xmlns:p14="http://schemas.microsoft.com/office/powerpoint/2010/main" val="957188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4" name="正方形/長方形 3"/>
          <p:cNvSpPr/>
          <p:nvPr/>
        </p:nvSpPr>
        <p:spPr>
          <a:xfrm>
            <a:off x="1187624" y="-7232"/>
            <a:ext cx="6741597" cy="514753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5" name="Picture 4" descr="\\ksjapn-fi-001\Work_Share\Kirihara_douga\小論文\03_小論文の特徴\小論文２-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078" y="6728"/>
            <a:ext cx="6759770" cy="5136772"/>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244408" y="51470"/>
            <a:ext cx="792088" cy="237104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小論文</a:t>
            </a:r>
            <a:endParaRPr kumimoji="1" lang="ja-JP" altLang="en-US" sz="3200" b="1" dirty="0"/>
          </a:p>
        </p:txBody>
      </p:sp>
    </p:spTree>
    <p:extLst>
      <p:ext uri="{BB962C8B-B14F-4D97-AF65-F5344CB8AC3E}">
        <p14:creationId xmlns:p14="http://schemas.microsoft.com/office/powerpoint/2010/main" val="10746636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179512" y="1790203"/>
            <a:ext cx="8856984" cy="4525963"/>
          </a:xfrm>
        </p:spPr>
        <p:txBody>
          <a:bodyPr>
            <a:noAutofit/>
          </a:bodyPr>
          <a:lstStyle/>
          <a:p>
            <a:r>
              <a:rPr lang="ja-JP" altLang="en-US" sz="4000" dirty="0"/>
              <a:t>　</a:t>
            </a:r>
            <a:r>
              <a:rPr lang="ja-JP" altLang="en-US" sz="4000" dirty="0" smtClean="0"/>
              <a:t>　　 </a:t>
            </a:r>
            <a:r>
              <a:rPr lang="ja-JP" altLang="en-US" dirty="0" smtClean="0"/>
              <a:t>は</a:t>
            </a:r>
            <a:r>
              <a:rPr lang="ja-JP" altLang="en-US" dirty="0"/>
              <a:t>、与えられた題について、自分の経験や思ったことを自由に書く文章です</a:t>
            </a:r>
            <a:r>
              <a:rPr lang="ja-JP" altLang="en-US" dirty="0" smtClean="0"/>
              <a:t>。</a:t>
            </a:r>
            <a:endParaRPr lang="en-US" altLang="ja-JP" dirty="0" smtClean="0"/>
          </a:p>
          <a:p>
            <a:endParaRPr lang="en-US" altLang="ja-JP" sz="1600" dirty="0" smtClean="0"/>
          </a:p>
          <a:p>
            <a:r>
              <a:rPr lang="ja-JP" altLang="en-US" dirty="0" smtClean="0"/>
              <a:t>一方　　　　　は</a:t>
            </a:r>
            <a:r>
              <a:rPr lang="ja-JP" altLang="en-US" dirty="0"/>
              <a:t>、問われたことに対して自分の意見を述べ、他の人が読んだときに確かにそうだなと納得できるように根拠や理由を示す文章です</a:t>
            </a:r>
            <a:r>
              <a:rPr lang="ja-JP" altLang="en-US" dirty="0" smtClean="0"/>
              <a:t>。</a:t>
            </a:r>
            <a:endParaRPr lang="en-US" altLang="ja-JP" dirty="0" smtClean="0"/>
          </a:p>
          <a:p>
            <a:endParaRPr kumimoji="1" lang="en-US" altLang="ja-JP" dirty="0"/>
          </a:p>
          <a:p>
            <a:pPr marL="0" indent="0">
              <a:buNone/>
            </a:pPr>
            <a:r>
              <a:rPr kumimoji="1" lang="ja-JP" altLang="en-US" dirty="0" smtClean="0"/>
              <a:t>　　　</a:t>
            </a:r>
            <a:endParaRPr kumimoji="1" lang="ja-JP" altLang="en-US" dirty="0"/>
          </a:p>
        </p:txBody>
      </p:sp>
      <p:sp>
        <p:nvSpPr>
          <p:cNvPr id="5" name="正方形/長方形 4"/>
          <p:cNvSpPr/>
          <p:nvPr/>
        </p:nvSpPr>
        <p:spPr>
          <a:xfrm>
            <a:off x="0" y="267494"/>
            <a:ext cx="5940152" cy="1152128"/>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a:spLocks noGrp="1"/>
          </p:cNvSpPr>
          <p:nvPr>
            <p:ph type="title"/>
          </p:nvPr>
        </p:nvSpPr>
        <p:spPr>
          <a:xfrm>
            <a:off x="323528" y="380070"/>
            <a:ext cx="5040560" cy="926976"/>
          </a:xfrm>
        </p:spPr>
        <p:txBody>
          <a:bodyPr>
            <a:noAutofit/>
          </a:bodyPr>
          <a:lstStyle/>
          <a:p>
            <a:r>
              <a:rPr lang="ja-JP" altLang="en-US" dirty="0" smtClean="0">
                <a:solidFill>
                  <a:schemeClr val="bg1"/>
                </a:solidFill>
              </a:rPr>
              <a:t>小論文</a:t>
            </a:r>
            <a:r>
              <a:rPr lang="ja-JP" altLang="en-US" dirty="0">
                <a:solidFill>
                  <a:schemeClr val="bg1"/>
                </a:solidFill>
              </a:rPr>
              <a:t>の</a:t>
            </a:r>
            <a:r>
              <a:rPr lang="ja-JP" altLang="en-US" dirty="0" smtClean="0">
                <a:solidFill>
                  <a:schemeClr val="bg1"/>
                </a:solidFill>
              </a:rPr>
              <a:t>特徴</a:t>
            </a:r>
            <a:endParaRPr kumimoji="1" lang="ja-JP" altLang="en-US" dirty="0">
              <a:solidFill>
                <a:schemeClr val="bg1"/>
              </a:solidFill>
            </a:endParaRPr>
          </a:p>
        </p:txBody>
      </p:sp>
      <p:sp>
        <p:nvSpPr>
          <p:cNvPr id="7" name="正方形/長方形 6"/>
          <p:cNvSpPr/>
          <p:nvPr/>
        </p:nvSpPr>
        <p:spPr>
          <a:xfrm>
            <a:off x="669500" y="1851670"/>
            <a:ext cx="1022180" cy="5880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作文</a:t>
            </a:r>
            <a:endParaRPr kumimoji="1" lang="ja-JP" altLang="en-US" sz="4400" dirty="0"/>
          </a:p>
        </p:txBody>
      </p:sp>
      <p:sp>
        <p:nvSpPr>
          <p:cNvPr id="8" name="正方形/長方形 7"/>
          <p:cNvSpPr/>
          <p:nvPr/>
        </p:nvSpPr>
        <p:spPr>
          <a:xfrm>
            <a:off x="1475656" y="3291830"/>
            <a:ext cx="1296144" cy="576064"/>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小論文 </a:t>
            </a:r>
            <a:endParaRPr kumimoji="1" lang="ja-JP" altLang="en-US" sz="4400" dirty="0"/>
          </a:p>
        </p:txBody>
      </p:sp>
      <p:sp>
        <p:nvSpPr>
          <p:cNvPr id="9" name="スライド番号プレースホルダー 3"/>
          <p:cNvSpPr>
            <a:spLocks noGrp="1"/>
          </p:cNvSpPr>
          <p:nvPr>
            <p:ph type="sldNum" sz="quarter" idx="12"/>
          </p:nvPr>
        </p:nvSpPr>
        <p:spPr>
          <a:xfrm>
            <a:off x="6553200" y="6075164"/>
            <a:ext cx="2133600" cy="365125"/>
          </a:xfrm>
        </p:spPr>
        <p:txBody>
          <a:bodyPr/>
          <a:lstStyle/>
          <a:p>
            <a:fld id="{64CBB47F-EC15-4567-BD2A-79F2D4A7D67C}" type="slidenum">
              <a:rPr kumimoji="1" lang="ja-JP" altLang="en-US" smtClean="0"/>
              <a:t>6</a:t>
            </a:fld>
            <a:endParaRPr kumimoji="1" lang="ja-JP" altLang="en-US"/>
          </a:p>
        </p:txBody>
      </p:sp>
    </p:spTree>
    <p:extLst>
      <p:ext uri="{BB962C8B-B14F-4D97-AF65-F5344CB8AC3E}">
        <p14:creationId xmlns:p14="http://schemas.microsoft.com/office/powerpoint/2010/main" val="2436364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139702"/>
            <a:ext cx="9144000" cy="1152128"/>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08519" y="555526"/>
            <a:ext cx="9937103" cy="4824536"/>
          </a:xfrm>
          <a:prstGeom prst="rect">
            <a:avLst/>
          </a:prstGeom>
          <a:noFill/>
        </p:spPr>
        <p:txBody>
          <a:bodyPr wrap="square" rtlCol="0">
            <a:noAutofit/>
          </a:bodyPr>
          <a:lstStyle/>
          <a:p>
            <a:r>
              <a:rPr kumimoji="1" lang="ja-JP" altLang="en-US" sz="5400" dirty="0" smtClean="0"/>
              <a:t>　　　　　　    </a:t>
            </a:r>
            <a:r>
              <a:rPr kumimoji="1" lang="ja-JP" altLang="en-US" sz="5400" dirty="0" err="1" smtClean="0"/>
              <a:t>の</a:t>
            </a:r>
            <a:endParaRPr kumimoji="1" lang="en-US" altLang="ja-JP" sz="5400" dirty="0" smtClean="0"/>
          </a:p>
          <a:p>
            <a:endParaRPr kumimoji="1" lang="en-US" altLang="ja-JP" sz="5400" dirty="0" smtClean="0"/>
          </a:p>
          <a:p>
            <a:r>
              <a:rPr kumimoji="1" lang="ja-JP" altLang="en-US" sz="5400" dirty="0" smtClean="0">
                <a:solidFill>
                  <a:schemeClr val="bg1"/>
                </a:solidFill>
              </a:rPr>
              <a:t>　</a:t>
            </a:r>
            <a:r>
              <a:rPr kumimoji="1" lang="ja-JP" altLang="en-US" sz="4800" dirty="0" smtClean="0">
                <a:solidFill>
                  <a:schemeClr val="bg1"/>
                </a:solidFill>
              </a:rPr>
              <a:t>①</a:t>
            </a:r>
            <a:r>
              <a:rPr lang="ja-JP" altLang="en-US" sz="4800" dirty="0" smtClean="0">
                <a:solidFill>
                  <a:schemeClr val="bg1"/>
                </a:solidFill>
              </a:rPr>
              <a:t>書き出し</a:t>
            </a:r>
            <a:r>
              <a:rPr lang="en-US" altLang="ja-JP" sz="4800" dirty="0">
                <a:solidFill>
                  <a:schemeClr val="bg1"/>
                </a:solidFill>
              </a:rPr>
              <a:t>/</a:t>
            </a:r>
            <a:r>
              <a:rPr lang="ja-JP" altLang="en-US" sz="4800" dirty="0" smtClean="0">
                <a:solidFill>
                  <a:schemeClr val="bg1"/>
                </a:solidFill>
              </a:rPr>
              <a:t>②具体例</a:t>
            </a:r>
            <a:r>
              <a:rPr lang="en-US" altLang="ja-JP" sz="4800" dirty="0">
                <a:solidFill>
                  <a:schemeClr val="bg1"/>
                </a:solidFill>
              </a:rPr>
              <a:t>/</a:t>
            </a:r>
            <a:r>
              <a:rPr lang="ja-JP" altLang="en-US" sz="4800" dirty="0" smtClean="0">
                <a:solidFill>
                  <a:schemeClr val="bg1"/>
                </a:solidFill>
              </a:rPr>
              <a:t>③まとめ</a:t>
            </a:r>
            <a:endParaRPr lang="en-US" altLang="ja-JP" sz="4400" dirty="0">
              <a:solidFill>
                <a:schemeClr val="bg1"/>
              </a:solidFill>
            </a:endParaRPr>
          </a:p>
          <a:p>
            <a:endParaRPr lang="en-US" altLang="ja-JP" sz="5400" dirty="0" smtClean="0"/>
          </a:p>
          <a:p>
            <a:r>
              <a:rPr lang="ja-JP" altLang="en-US" sz="5400" dirty="0" smtClean="0"/>
              <a:t>   　</a:t>
            </a:r>
            <a:r>
              <a:rPr lang="ja-JP" altLang="en-US" sz="4400" dirty="0" smtClean="0"/>
              <a:t>について</a:t>
            </a:r>
            <a:r>
              <a:rPr kumimoji="1" lang="ja-JP" altLang="en-US" sz="4400" dirty="0" smtClean="0"/>
              <a:t>確認していきます。</a:t>
            </a:r>
            <a:endParaRPr kumimoji="1" lang="ja-JP" altLang="en-US" sz="4400" dirty="0"/>
          </a:p>
        </p:txBody>
      </p:sp>
      <p:sp>
        <p:nvSpPr>
          <p:cNvPr id="6" name="正方形/長方形 5"/>
          <p:cNvSpPr/>
          <p:nvPr/>
        </p:nvSpPr>
        <p:spPr>
          <a:xfrm>
            <a:off x="388393" y="339502"/>
            <a:ext cx="2889131" cy="12241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smtClean="0"/>
              <a:t>小論文 </a:t>
            </a:r>
            <a:endParaRPr kumimoji="1" lang="ja-JP" altLang="en-US" sz="4400" dirty="0"/>
          </a:p>
        </p:txBody>
      </p:sp>
    </p:spTree>
    <p:extLst>
      <p:ext uri="{BB962C8B-B14F-4D97-AF65-F5344CB8AC3E}">
        <p14:creationId xmlns:p14="http://schemas.microsoft.com/office/powerpoint/2010/main" val="12015713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49163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p:cNvSpPr>
            <a:spLocks noGrp="1"/>
          </p:cNvSpPr>
          <p:nvPr>
            <p:ph type="title"/>
          </p:nvPr>
        </p:nvSpPr>
        <p:spPr>
          <a:xfrm>
            <a:off x="457200" y="123478"/>
            <a:ext cx="8229600" cy="1216992"/>
          </a:xfrm>
        </p:spPr>
        <p:txBody>
          <a:bodyPr>
            <a:normAutofit/>
          </a:bodyPr>
          <a:lstStyle/>
          <a:p>
            <a:r>
              <a:rPr lang="ja-JP" altLang="en-US" sz="5400" dirty="0">
                <a:solidFill>
                  <a:schemeClr val="bg1"/>
                </a:solidFill>
              </a:rPr>
              <a:t>①</a:t>
            </a:r>
            <a:r>
              <a:rPr lang="ja-JP" altLang="en-US" sz="5400" dirty="0" smtClean="0">
                <a:solidFill>
                  <a:schemeClr val="bg1"/>
                </a:solidFill>
              </a:rPr>
              <a:t>書き出しのポイント</a:t>
            </a:r>
            <a:endParaRPr kumimoji="1" lang="ja-JP" altLang="en-US" sz="5400" dirty="0">
              <a:solidFill>
                <a:schemeClr val="bg1"/>
              </a:solidFill>
            </a:endParaRPr>
          </a:p>
        </p:txBody>
      </p:sp>
      <p:sp>
        <p:nvSpPr>
          <p:cNvPr id="6" name="コンテンツ プレースホルダー 2"/>
          <p:cNvSpPr>
            <a:spLocks noGrp="1"/>
          </p:cNvSpPr>
          <p:nvPr>
            <p:ph idx="1"/>
          </p:nvPr>
        </p:nvSpPr>
        <p:spPr>
          <a:xfrm>
            <a:off x="457200" y="1851671"/>
            <a:ext cx="8229600" cy="3312368"/>
          </a:xfrm>
        </p:spPr>
        <p:txBody>
          <a:bodyPr>
            <a:normAutofit/>
          </a:bodyPr>
          <a:lstStyle/>
          <a:p>
            <a:pPr marL="0" indent="0">
              <a:buNone/>
            </a:pPr>
            <a:r>
              <a:rPr lang="ja-JP" altLang="en-US" sz="4800" dirty="0"/>
              <a:t>　</a:t>
            </a:r>
            <a:r>
              <a:rPr lang="ja-JP" altLang="en-US" sz="4800" dirty="0" smtClean="0"/>
              <a:t>　　　　では</a:t>
            </a:r>
            <a:r>
              <a:rPr lang="ja-JP" altLang="en-US" sz="4800" dirty="0"/>
              <a:t>、読み手に自分の意見を伝えるために、</a:t>
            </a:r>
            <a:r>
              <a:rPr lang="ja-JP" altLang="en-US" sz="4800" dirty="0">
                <a:solidFill>
                  <a:srgbClr val="FF0000"/>
                </a:solidFill>
              </a:rPr>
              <a:t>書き出しではっきり問題に答え</a:t>
            </a:r>
            <a:r>
              <a:rPr lang="ja-JP" altLang="en-US" sz="4800" dirty="0"/>
              <a:t>、意見を示します。</a:t>
            </a:r>
          </a:p>
          <a:p>
            <a:endParaRPr kumimoji="1" lang="ja-JP" altLang="en-US" dirty="0"/>
          </a:p>
        </p:txBody>
      </p:sp>
      <p:sp>
        <p:nvSpPr>
          <p:cNvPr id="7" name="正方形/長方形 6"/>
          <p:cNvSpPr/>
          <p:nvPr/>
        </p:nvSpPr>
        <p:spPr>
          <a:xfrm>
            <a:off x="683568" y="1707654"/>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Tree>
    <p:extLst>
      <p:ext uri="{BB962C8B-B14F-4D97-AF65-F5344CB8AC3E}">
        <p14:creationId xmlns:p14="http://schemas.microsoft.com/office/powerpoint/2010/main" val="3427771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4" name="正方形/長方形 3"/>
          <p:cNvSpPr/>
          <p:nvPr/>
        </p:nvSpPr>
        <p:spPr>
          <a:xfrm>
            <a:off x="1187624" y="-7232"/>
            <a:ext cx="6741597" cy="514753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3" name="グループ化 2"/>
          <p:cNvGrpSpPr/>
          <p:nvPr/>
        </p:nvGrpSpPr>
        <p:grpSpPr>
          <a:xfrm>
            <a:off x="6629168" y="72000"/>
            <a:ext cx="823152" cy="4948022"/>
            <a:chOff x="6629168" y="72000"/>
            <a:chExt cx="823152" cy="4948022"/>
          </a:xfrm>
        </p:grpSpPr>
        <p:sp>
          <p:nvSpPr>
            <p:cNvPr id="2" name="正方形/長方形 1"/>
            <p:cNvSpPr/>
            <p:nvPr/>
          </p:nvSpPr>
          <p:spPr>
            <a:xfrm>
              <a:off x="7092280" y="987574"/>
              <a:ext cx="360040" cy="4032448"/>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p:cNvSpPr/>
            <p:nvPr/>
          </p:nvSpPr>
          <p:spPr>
            <a:xfrm>
              <a:off x="6629168" y="72000"/>
              <a:ext cx="360040" cy="1164994"/>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 name="Picture 4" descr="\\ksjapn-fi-001\Work_Share\Kirihara_douga\小論文\03_小論文の特徴\小論文２-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728"/>
            <a:ext cx="6759770" cy="5136772"/>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244408" y="51470"/>
            <a:ext cx="792088" cy="237104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小論文</a:t>
            </a:r>
            <a:endParaRPr kumimoji="1" lang="ja-JP" altLang="en-US" sz="3200" b="1" dirty="0"/>
          </a:p>
        </p:txBody>
      </p:sp>
    </p:spTree>
    <p:extLst>
      <p:ext uri="{BB962C8B-B14F-4D97-AF65-F5344CB8AC3E}">
        <p14:creationId xmlns:p14="http://schemas.microsoft.com/office/powerpoint/2010/main" val="249275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395536" y="699542"/>
            <a:ext cx="8640960" cy="1512168"/>
          </a:xfrm>
        </p:spPr>
        <p:txBody>
          <a:bodyPr>
            <a:noAutofit/>
          </a:bodyPr>
          <a:lstStyle/>
          <a:p>
            <a:pPr marL="0" indent="0">
              <a:buNone/>
            </a:pPr>
            <a:r>
              <a:rPr lang="ja-JP" altLang="en-US" sz="3600" b="1" dirty="0"/>
              <a:t>　</a:t>
            </a:r>
            <a:r>
              <a:rPr lang="ja-JP" altLang="en-US" sz="3600" b="1" dirty="0" smtClean="0"/>
              <a:t>　　　　　  の書き出し</a:t>
            </a:r>
            <a:endParaRPr lang="en-US" altLang="ja-JP" sz="3600" b="1" dirty="0"/>
          </a:p>
          <a:p>
            <a:pPr marL="0" indent="0">
              <a:buNone/>
            </a:pPr>
            <a:r>
              <a:rPr lang="ja-JP" altLang="en-US" sz="3600" dirty="0" smtClean="0"/>
              <a:t>「うそ</a:t>
            </a:r>
            <a:r>
              <a:rPr lang="ja-JP" altLang="en-US" sz="3600" dirty="0"/>
              <a:t>が必要になる場合もあると</a:t>
            </a:r>
            <a:r>
              <a:rPr lang="ja-JP" altLang="en-US" sz="3600" dirty="0" smtClean="0"/>
              <a:t>考える</a:t>
            </a:r>
            <a:r>
              <a:rPr lang="ja-JP" altLang="en-US" sz="3600" b="1" dirty="0" smtClean="0"/>
              <a:t>。」</a:t>
            </a:r>
            <a:endParaRPr lang="en-US" altLang="ja-JP" sz="3600" b="1" dirty="0"/>
          </a:p>
          <a:p>
            <a:endParaRPr kumimoji="1" lang="ja-JP" altLang="en-US" dirty="0"/>
          </a:p>
        </p:txBody>
      </p:sp>
      <p:sp>
        <p:nvSpPr>
          <p:cNvPr id="6" name="正方形/長方形 5"/>
          <p:cNvSpPr/>
          <p:nvPr/>
        </p:nvSpPr>
        <p:spPr>
          <a:xfrm>
            <a:off x="539552" y="339501"/>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7" name="コンテンツ プレースホルダー 2"/>
          <p:cNvSpPr txBox="1">
            <a:spLocks/>
          </p:cNvSpPr>
          <p:nvPr/>
        </p:nvSpPr>
        <p:spPr>
          <a:xfrm>
            <a:off x="395536" y="2911252"/>
            <a:ext cx="8640960" cy="1964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solidFill>
                  <a:schemeClr val="bg1"/>
                </a:solidFill>
              </a:rPr>
              <a:t>⇒書き出しではっきり問題に</a:t>
            </a:r>
            <a:r>
              <a:rPr lang="ja-JP" altLang="en-US" sz="3600" dirty="0">
                <a:solidFill>
                  <a:schemeClr val="bg1"/>
                </a:solidFill>
              </a:rPr>
              <a:t>答えています。</a:t>
            </a:r>
            <a:endParaRPr lang="en-US" altLang="ja-JP" sz="3600" dirty="0" smtClean="0">
              <a:solidFill>
                <a:schemeClr val="bg1"/>
              </a:solidFill>
            </a:endParaRPr>
          </a:p>
          <a:p>
            <a:pPr marL="0" indent="0">
              <a:buFont typeface="Arial" panose="020B0604020202020204" pitchFamily="34" charset="0"/>
              <a:buNone/>
            </a:pPr>
            <a:r>
              <a:rPr lang="ja-JP" altLang="en-US" sz="1800" dirty="0">
                <a:solidFill>
                  <a:schemeClr val="bg1"/>
                </a:solidFill>
              </a:rPr>
              <a:t>　</a:t>
            </a:r>
            <a:r>
              <a:rPr lang="ja-JP" altLang="en-US" sz="1800" dirty="0" smtClean="0">
                <a:solidFill>
                  <a:schemeClr val="bg1"/>
                </a:solidFill>
              </a:rPr>
              <a:t> </a:t>
            </a:r>
            <a:endParaRPr lang="en-US" altLang="ja-JP" sz="1000" dirty="0" smtClean="0">
              <a:solidFill>
                <a:schemeClr val="bg1"/>
              </a:solidFill>
            </a:endParaRPr>
          </a:p>
          <a:p>
            <a:pPr marL="0" indent="0">
              <a:buFont typeface="Arial" panose="020B0604020202020204" pitchFamily="34" charset="0"/>
              <a:buNone/>
            </a:pPr>
            <a:r>
              <a:rPr lang="ja-JP" altLang="en-US" sz="3600" dirty="0" smtClean="0">
                <a:solidFill>
                  <a:schemeClr val="bg1"/>
                </a:solidFill>
              </a:rPr>
              <a:t>     これがこの小論文の意見です。</a:t>
            </a:r>
          </a:p>
          <a:p>
            <a:endParaRPr lang="ja-JP" altLang="en-US" dirty="0"/>
          </a:p>
        </p:txBody>
      </p:sp>
      <p:sp>
        <p:nvSpPr>
          <p:cNvPr id="8" name="スライド番号プレースホルダー 1"/>
          <p:cNvSpPr>
            <a:spLocks noGrp="1"/>
          </p:cNvSpPr>
          <p:nvPr>
            <p:ph type="sldNum" sz="quarter" idx="12"/>
          </p:nvPr>
        </p:nvSpPr>
        <p:spPr>
          <a:xfrm>
            <a:off x="6553200" y="4995044"/>
            <a:ext cx="2133600" cy="365125"/>
          </a:xfrm>
        </p:spPr>
        <p:txBody>
          <a:bodyPr/>
          <a:lstStyle/>
          <a:p>
            <a:fld id="{64CBB47F-EC15-4567-BD2A-79F2D4A7D67C}" type="slidenum">
              <a:rPr kumimoji="1" lang="ja-JP" altLang="en-US" smtClean="0"/>
              <a:t>10</a:t>
            </a:fld>
            <a:endParaRPr kumimoji="1" lang="ja-JP" altLang="en-US"/>
          </a:p>
        </p:txBody>
      </p:sp>
      <p:sp>
        <p:nvSpPr>
          <p:cNvPr id="9" name="円/楕円 8"/>
          <p:cNvSpPr/>
          <p:nvPr/>
        </p:nvSpPr>
        <p:spPr>
          <a:xfrm>
            <a:off x="3193215"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582731"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3964037"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4334710"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716016"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177540" y="2787774"/>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633277"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054692"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6489163"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923634"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7315573"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7755831" y="279615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8172400" y="279840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092143" y="381098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5553667" y="3810988"/>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98209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518864" y="51470"/>
            <a:ext cx="8229600" cy="4525963"/>
          </a:xfrm>
        </p:spPr>
        <p:txBody>
          <a:bodyPr>
            <a:normAutofit/>
          </a:bodyPr>
          <a:lstStyle/>
          <a:p>
            <a:pPr marL="0" indent="0">
              <a:buNone/>
            </a:pPr>
            <a:endParaRPr kumimoji="1" lang="en-US" altLang="ja-JP" sz="8000" dirty="0" smtClean="0"/>
          </a:p>
          <a:p>
            <a:pPr marL="0" indent="0">
              <a:buNone/>
            </a:pPr>
            <a:r>
              <a:rPr lang="ja-JP" altLang="en-US" sz="8000" dirty="0"/>
              <a:t>　</a:t>
            </a:r>
            <a:r>
              <a:rPr lang="ja-JP" altLang="en-US" sz="8000" dirty="0" smtClean="0"/>
              <a:t>　　  </a:t>
            </a:r>
            <a:r>
              <a:rPr lang="ja-JP" altLang="en-US" sz="4800" dirty="0" smtClean="0"/>
              <a:t>の書き出しを見てみ  </a:t>
            </a:r>
            <a:endParaRPr lang="en-US" altLang="ja-JP" sz="4800" dirty="0" smtClean="0"/>
          </a:p>
          <a:p>
            <a:pPr marL="0" indent="0">
              <a:buNone/>
            </a:pPr>
            <a:r>
              <a:rPr lang="ja-JP" altLang="en-US" sz="4800" dirty="0" smtClean="0"/>
              <a:t>　ましょう。</a:t>
            </a:r>
            <a:endParaRPr lang="en-US" altLang="ja-JP" sz="3600" dirty="0" smtClean="0"/>
          </a:p>
        </p:txBody>
      </p:sp>
      <p:sp>
        <p:nvSpPr>
          <p:cNvPr id="5" name="正方形/長方形 4"/>
          <p:cNvSpPr/>
          <p:nvPr/>
        </p:nvSpPr>
        <p:spPr>
          <a:xfrm>
            <a:off x="961256" y="1553097"/>
            <a:ext cx="2088232" cy="11521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0" dirty="0"/>
              <a:t>作文</a:t>
            </a:r>
            <a:endParaRPr kumimoji="1" lang="ja-JP" altLang="en-US" sz="4400" dirty="0"/>
          </a:p>
        </p:txBody>
      </p:sp>
    </p:spTree>
    <p:extLst>
      <p:ext uri="{BB962C8B-B14F-4D97-AF65-F5344CB8AC3E}">
        <p14:creationId xmlns:p14="http://schemas.microsoft.com/office/powerpoint/2010/main" val="3547984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正方形/長方形 5"/>
          <p:cNvSpPr/>
          <p:nvPr/>
        </p:nvSpPr>
        <p:spPr>
          <a:xfrm>
            <a:off x="1115616" y="-30328"/>
            <a:ext cx="6776031" cy="517382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7" name="Picture 3" descr="\\ksjapn-fi-001\Work_Share\Kirihara_douga\小論文\03_小論文の特徴\作文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0328"/>
            <a:ext cx="6776031" cy="5173828"/>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416548" y="404664"/>
            <a:ext cx="403924"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作文</a:t>
            </a:r>
            <a:endParaRPr kumimoji="1" lang="ja-JP" altLang="en-US" sz="3200" b="1" dirty="0"/>
          </a:p>
        </p:txBody>
      </p:sp>
      <p:sp>
        <p:nvSpPr>
          <p:cNvPr id="10" name="正方形/長方形 9"/>
          <p:cNvSpPr/>
          <p:nvPr/>
        </p:nvSpPr>
        <p:spPr>
          <a:xfrm>
            <a:off x="7020272" y="0"/>
            <a:ext cx="871375" cy="5122912"/>
          </a:xfrm>
          <a:prstGeom prst="rect">
            <a:avLst/>
          </a:prstGeom>
          <a:noFill/>
          <a:ln w="1016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9491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1"/>
          <p:cNvSpPr>
            <a:spLocks noGrp="1"/>
          </p:cNvSpPr>
          <p:nvPr>
            <p:ph type="sldNum" sz="quarter" idx="12"/>
          </p:nvPr>
        </p:nvSpPr>
        <p:spPr>
          <a:xfrm>
            <a:off x="6553200" y="4995044"/>
            <a:ext cx="2133600" cy="365125"/>
          </a:xfrm>
        </p:spPr>
        <p:txBody>
          <a:bodyPr/>
          <a:lstStyle/>
          <a:p>
            <a:fld id="{64CBB47F-EC15-4567-BD2A-79F2D4A7D67C}" type="slidenum">
              <a:rPr kumimoji="1" lang="ja-JP" altLang="en-US" smtClean="0"/>
              <a:t>13</a:t>
            </a:fld>
            <a:endParaRPr kumimoji="1" lang="ja-JP" altLang="en-US"/>
          </a:p>
        </p:txBody>
      </p:sp>
      <p:sp>
        <p:nvSpPr>
          <p:cNvPr id="24" name="コンテンツ プレースホルダー 2"/>
          <p:cNvSpPr>
            <a:spLocks noGrp="1"/>
          </p:cNvSpPr>
          <p:nvPr>
            <p:ph idx="1"/>
          </p:nvPr>
        </p:nvSpPr>
        <p:spPr>
          <a:xfrm>
            <a:off x="755576" y="699543"/>
            <a:ext cx="8640960" cy="1512168"/>
          </a:xfrm>
        </p:spPr>
        <p:txBody>
          <a:bodyPr>
            <a:noAutofit/>
          </a:bodyPr>
          <a:lstStyle/>
          <a:p>
            <a:pPr marL="0" indent="0">
              <a:buNone/>
            </a:pPr>
            <a:r>
              <a:rPr lang="ja-JP" altLang="en-US" sz="3600" b="1" dirty="0"/>
              <a:t>　</a:t>
            </a:r>
            <a:r>
              <a:rPr lang="ja-JP" altLang="en-US" sz="3600" b="1" dirty="0" smtClean="0"/>
              <a:t>　　　　　  の書き出し</a:t>
            </a:r>
            <a:endParaRPr lang="en-US" altLang="ja-JP" sz="3600" b="1" dirty="0"/>
          </a:p>
          <a:p>
            <a:pPr marL="0" indent="0">
              <a:buNone/>
            </a:pPr>
            <a:r>
              <a:rPr lang="ja-JP" altLang="en-US" sz="3600" dirty="0" smtClean="0"/>
              <a:t>明確に</a:t>
            </a:r>
            <a:r>
              <a:rPr lang="ja-JP" altLang="en-US" sz="3600" dirty="0"/>
              <a:t>問題に答えて</a:t>
            </a:r>
            <a:r>
              <a:rPr lang="ja-JP" altLang="en-US" sz="3600" dirty="0" smtClean="0"/>
              <a:t>いません。</a:t>
            </a:r>
            <a:endParaRPr lang="en-US" altLang="ja-JP" sz="3600" dirty="0"/>
          </a:p>
          <a:p>
            <a:endParaRPr kumimoji="1" lang="ja-JP" altLang="en-US" dirty="0"/>
          </a:p>
        </p:txBody>
      </p:sp>
      <p:sp>
        <p:nvSpPr>
          <p:cNvPr id="25" name="正方形/長方形 24"/>
          <p:cNvSpPr/>
          <p:nvPr/>
        </p:nvSpPr>
        <p:spPr>
          <a:xfrm>
            <a:off x="899592" y="339502"/>
            <a:ext cx="1872208" cy="1008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作文</a:t>
            </a:r>
            <a:endParaRPr kumimoji="1" lang="ja-JP" altLang="en-US" sz="4400" dirty="0"/>
          </a:p>
        </p:txBody>
      </p:sp>
      <p:sp>
        <p:nvSpPr>
          <p:cNvPr id="26" name="コンテンツ プレースホルダー 2"/>
          <p:cNvSpPr txBox="1">
            <a:spLocks/>
          </p:cNvSpPr>
          <p:nvPr/>
        </p:nvSpPr>
        <p:spPr>
          <a:xfrm>
            <a:off x="251520" y="2859782"/>
            <a:ext cx="8640960" cy="21602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solidFill>
                  <a:schemeClr val="bg1"/>
                </a:solidFill>
              </a:rPr>
              <a:t>⇒</a:t>
            </a:r>
            <a:r>
              <a:rPr lang="ja-JP" altLang="en-US" sz="3600" dirty="0">
                <a:solidFill>
                  <a:schemeClr val="bg1"/>
                </a:solidFill>
              </a:rPr>
              <a:t>いきなり自分の体験談が</a:t>
            </a:r>
            <a:r>
              <a:rPr lang="ja-JP" altLang="en-US" sz="3600" dirty="0" smtClean="0">
                <a:solidFill>
                  <a:schemeClr val="bg1"/>
                </a:solidFill>
              </a:rPr>
              <a:t>始まっています。</a:t>
            </a:r>
            <a:endParaRPr lang="en-US" altLang="ja-JP" sz="3600" dirty="0" smtClean="0">
              <a:solidFill>
                <a:schemeClr val="bg1"/>
              </a:solidFill>
            </a:endParaRPr>
          </a:p>
          <a:p>
            <a:pPr marL="0" indent="0">
              <a:buNone/>
            </a:pPr>
            <a:r>
              <a:rPr lang="en-US" altLang="ja-JP" sz="3600" dirty="0">
                <a:solidFill>
                  <a:schemeClr val="bg1"/>
                </a:solidFill>
              </a:rPr>
              <a:t> </a:t>
            </a:r>
            <a:r>
              <a:rPr lang="en-US" altLang="ja-JP" sz="3600" dirty="0" smtClean="0">
                <a:solidFill>
                  <a:schemeClr val="bg1"/>
                </a:solidFill>
              </a:rPr>
              <a:t>    </a:t>
            </a:r>
            <a:r>
              <a:rPr lang="ja-JP" altLang="en-US" sz="3600" dirty="0" smtClean="0">
                <a:solidFill>
                  <a:schemeClr val="bg1"/>
                </a:solidFill>
              </a:rPr>
              <a:t>意見が分かりづらいので、　小論文とし</a:t>
            </a:r>
            <a:endParaRPr lang="en-US" altLang="ja-JP" sz="3600" dirty="0" smtClean="0">
              <a:solidFill>
                <a:schemeClr val="bg1"/>
              </a:solidFill>
            </a:endParaRPr>
          </a:p>
          <a:p>
            <a:pPr marL="0" indent="0">
              <a:buNone/>
            </a:pPr>
            <a:r>
              <a:rPr lang="en-US" altLang="ja-JP" sz="3600" dirty="0">
                <a:solidFill>
                  <a:schemeClr val="bg1"/>
                </a:solidFill>
              </a:rPr>
              <a:t> </a:t>
            </a:r>
            <a:r>
              <a:rPr lang="en-US" altLang="ja-JP" sz="3600" dirty="0" smtClean="0">
                <a:solidFill>
                  <a:schemeClr val="bg1"/>
                </a:solidFill>
              </a:rPr>
              <a:t>    </a:t>
            </a:r>
            <a:r>
              <a:rPr lang="ja-JP" altLang="en-US" sz="3600" dirty="0" err="1" smtClean="0">
                <a:solidFill>
                  <a:schemeClr val="bg1"/>
                </a:solidFill>
              </a:rPr>
              <a:t>ては</a:t>
            </a:r>
            <a:r>
              <a:rPr lang="ja-JP" altLang="en-US" sz="3600" dirty="0">
                <a:solidFill>
                  <a:schemeClr val="bg1"/>
                </a:solidFill>
              </a:rPr>
              <a:t>よくありません</a:t>
            </a:r>
            <a:r>
              <a:rPr lang="ja-JP" altLang="en-US" sz="3600" dirty="0" smtClean="0">
                <a:solidFill>
                  <a:schemeClr val="bg1"/>
                </a:solidFill>
              </a:rPr>
              <a:t>。</a:t>
            </a:r>
            <a:endParaRPr lang="ja-JP" altLang="en-US" sz="3600" dirty="0">
              <a:solidFill>
                <a:schemeClr val="bg1"/>
              </a:solidFill>
            </a:endParaRPr>
          </a:p>
          <a:p>
            <a:endParaRPr lang="ja-JP" altLang="en-US" dirty="0"/>
          </a:p>
        </p:txBody>
      </p:sp>
    </p:spTree>
    <p:extLst>
      <p:ext uri="{BB962C8B-B14F-4D97-AF65-F5344CB8AC3E}">
        <p14:creationId xmlns:p14="http://schemas.microsoft.com/office/powerpoint/2010/main" val="2514767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49163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p:cNvSpPr>
            <a:spLocks noGrp="1"/>
          </p:cNvSpPr>
          <p:nvPr>
            <p:ph type="title"/>
          </p:nvPr>
        </p:nvSpPr>
        <p:spPr>
          <a:xfrm>
            <a:off x="457200" y="123478"/>
            <a:ext cx="8229600" cy="1152128"/>
          </a:xfrm>
        </p:spPr>
        <p:txBody>
          <a:bodyPr>
            <a:normAutofit/>
          </a:bodyPr>
          <a:lstStyle/>
          <a:p>
            <a:r>
              <a:rPr lang="ja-JP" altLang="en-US" sz="5400" dirty="0" smtClean="0">
                <a:solidFill>
                  <a:schemeClr val="bg1"/>
                </a:solidFill>
              </a:rPr>
              <a:t>②具体例のポイント</a:t>
            </a:r>
            <a:endParaRPr kumimoji="1" lang="ja-JP" altLang="en-US" sz="5400" dirty="0">
              <a:solidFill>
                <a:schemeClr val="bg1"/>
              </a:solidFill>
            </a:endParaRPr>
          </a:p>
        </p:txBody>
      </p:sp>
      <p:sp>
        <p:nvSpPr>
          <p:cNvPr id="9" name="コンテンツ プレースホルダー 2"/>
          <p:cNvSpPr>
            <a:spLocks noGrp="1"/>
          </p:cNvSpPr>
          <p:nvPr>
            <p:ph idx="1"/>
          </p:nvPr>
        </p:nvSpPr>
        <p:spPr>
          <a:xfrm>
            <a:off x="457200" y="1862211"/>
            <a:ext cx="8229600" cy="2941787"/>
          </a:xfrm>
        </p:spPr>
        <p:txBody>
          <a:bodyPr>
            <a:normAutofit/>
          </a:bodyPr>
          <a:lstStyle/>
          <a:p>
            <a:pPr marL="0" indent="0">
              <a:buNone/>
            </a:pPr>
            <a:r>
              <a:rPr lang="ja-JP" altLang="en-US" sz="4800" dirty="0"/>
              <a:t>　</a:t>
            </a:r>
            <a:r>
              <a:rPr lang="ja-JP" altLang="en-US" sz="4800" dirty="0" smtClean="0"/>
              <a:t>　　　　</a:t>
            </a:r>
            <a:r>
              <a:rPr lang="ja-JP" altLang="en-US" sz="4000" dirty="0"/>
              <a:t>では</a:t>
            </a:r>
            <a:r>
              <a:rPr lang="ja-JP" altLang="en-US" sz="4000" dirty="0" smtClean="0"/>
              <a:t>、自分</a:t>
            </a:r>
            <a:r>
              <a:rPr lang="ja-JP" altLang="en-US" sz="4000" dirty="0"/>
              <a:t>がなぜこういう意見を持ったのか、その</a:t>
            </a:r>
            <a:r>
              <a:rPr lang="ja-JP" altLang="en-US" sz="4000" dirty="0">
                <a:solidFill>
                  <a:srgbClr val="FF0000"/>
                </a:solidFill>
              </a:rPr>
              <a:t>根拠や理由を具体例で説明</a:t>
            </a:r>
            <a:r>
              <a:rPr lang="ja-JP" altLang="en-US" sz="4000" dirty="0"/>
              <a:t>します</a:t>
            </a:r>
            <a:r>
              <a:rPr lang="ja-JP" altLang="en-US" sz="4000" dirty="0" smtClean="0"/>
              <a:t>。自分の気持ちを優先せず、しっかり根拠を示します。</a:t>
            </a:r>
            <a:endParaRPr lang="en-US" altLang="ja-JP" sz="4000" dirty="0" smtClean="0"/>
          </a:p>
        </p:txBody>
      </p:sp>
      <p:sp>
        <p:nvSpPr>
          <p:cNvPr id="10" name="正方形/長方形 9"/>
          <p:cNvSpPr/>
          <p:nvPr/>
        </p:nvSpPr>
        <p:spPr>
          <a:xfrm>
            <a:off x="683568" y="1718195"/>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Tree>
    <p:extLst>
      <p:ext uri="{BB962C8B-B14F-4D97-AF65-F5344CB8AC3E}">
        <p14:creationId xmlns:p14="http://schemas.microsoft.com/office/powerpoint/2010/main" val="33369481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4" name="正方形/長方形 3"/>
          <p:cNvSpPr/>
          <p:nvPr/>
        </p:nvSpPr>
        <p:spPr>
          <a:xfrm>
            <a:off x="1187624" y="-7232"/>
            <a:ext cx="6741597" cy="514753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6" name="グループ化 5"/>
          <p:cNvGrpSpPr/>
          <p:nvPr/>
        </p:nvGrpSpPr>
        <p:grpSpPr>
          <a:xfrm>
            <a:off x="3491880" y="51470"/>
            <a:ext cx="1269122" cy="4968552"/>
            <a:chOff x="6183198" y="51470"/>
            <a:chExt cx="1269122" cy="4968552"/>
          </a:xfrm>
        </p:grpSpPr>
        <p:sp>
          <p:nvSpPr>
            <p:cNvPr id="2" name="正方形/長方形 1"/>
            <p:cNvSpPr/>
            <p:nvPr/>
          </p:nvSpPr>
          <p:spPr>
            <a:xfrm>
              <a:off x="7092280" y="72000"/>
              <a:ext cx="360040" cy="4948022"/>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p:cNvSpPr/>
            <p:nvPr/>
          </p:nvSpPr>
          <p:spPr>
            <a:xfrm>
              <a:off x="6629168" y="72000"/>
              <a:ext cx="360040" cy="4948022"/>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6183198" y="51470"/>
              <a:ext cx="360040" cy="4392488"/>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 name="Picture 4" descr="\\ksjapn-fi-001\Work_Share\Kirihara_douga\小論文\03_小論文の特徴\小論文２-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6606" y="-7232"/>
            <a:ext cx="6759770" cy="5136772"/>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244408" y="51470"/>
            <a:ext cx="792088" cy="237104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小論文</a:t>
            </a:r>
            <a:endParaRPr kumimoji="1" lang="ja-JP" altLang="en-US" sz="3200" b="1" dirty="0"/>
          </a:p>
        </p:txBody>
      </p:sp>
      <p:grpSp>
        <p:nvGrpSpPr>
          <p:cNvPr id="12" name="グループ化 11"/>
          <p:cNvGrpSpPr/>
          <p:nvPr/>
        </p:nvGrpSpPr>
        <p:grpSpPr>
          <a:xfrm>
            <a:off x="2555776" y="72000"/>
            <a:ext cx="5733188" cy="4948022"/>
            <a:chOff x="2555776" y="72000"/>
            <a:chExt cx="5733188" cy="4948022"/>
          </a:xfrm>
        </p:grpSpPr>
        <p:sp>
          <p:nvSpPr>
            <p:cNvPr id="13" name="正方形/長方形 12"/>
            <p:cNvSpPr/>
            <p:nvPr/>
          </p:nvSpPr>
          <p:spPr>
            <a:xfrm>
              <a:off x="2555776" y="72000"/>
              <a:ext cx="4032448" cy="4948022"/>
            </a:xfrm>
            <a:prstGeom prst="rect">
              <a:avLst/>
            </a:prstGeom>
            <a:noFill/>
            <a:ln w="10160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6600750" y="1847021"/>
              <a:ext cx="1688214" cy="122413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smtClean="0">
                  <a:solidFill>
                    <a:schemeClr val="bg1"/>
                  </a:solidFill>
                </a:rPr>
                <a:t>具体例</a:t>
              </a:r>
              <a:endParaRPr kumimoji="1" lang="ja-JP" altLang="en-US" dirty="0">
                <a:solidFill>
                  <a:schemeClr val="bg1"/>
                </a:solidFill>
              </a:endParaRPr>
            </a:p>
          </p:txBody>
        </p:sp>
      </p:grpSp>
      <p:sp>
        <p:nvSpPr>
          <p:cNvPr id="18" name="角丸四角形吹き出し 17"/>
          <p:cNvSpPr/>
          <p:nvPr/>
        </p:nvSpPr>
        <p:spPr>
          <a:xfrm>
            <a:off x="827584" y="984917"/>
            <a:ext cx="1296144" cy="1224136"/>
          </a:xfrm>
          <a:prstGeom prst="wedgeRoundRectCallout">
            <a:avLst>
              <a:gd name="adj1" fmla="val 154938"/>
              <a:gd name="adj2" fmla="val -9666"/>
              <a:gd name="adj3" fmla="val 16667"/>
            </a:avLst>
          </a:prstGeom>
          <a:solidFill>
            <a:srgbClr val="FFFF66"/>
          </a:solidFill>
          <a:ln w="101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smtClean="0">
                <a:solidFill>
                  <a:schemeClr val="tx1"/>
                </a:solidFill>
              </a:rPr>
              <a:t>根拠</a:t>
            </a:r>
            <a:endParaRPr kumimoji="1" lang="ja-JP" altLang="en-US" dirty="0">
              <a:solidFill>
                <a:schemeClr val="tx1"/>
              </a:solidFill>
            </a:endParaRPr>
          </a:p>
        </p:txBody>
      </p:sp>
    </p:spTree>
    <p:extLst>
      <p:ext uri="{BB962C8B-B14F-4D97-AF65-F5344CB8AC3E}">
        <p14:creationId xmlns:p14="http://schemas.microsoft.com/office/powerpoint/2010/main" val="23789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539552" y="267493"/>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24" name="コンテンツ プレースホルダー 2"/>
          <p:cNvSpPr>
            <a:spLocks noGrp="1"/>
          </p:cNvSpPr>
          <p:nvPr>
            <p:ph idx="1"/>
          </p:nvPr>
        </p:nvSpPr>
        <p:spPr>
          <a:xfrm>
            <a:off x="395536" y="555527"/>
            <a:ext cx="8640960" cy="1872207"/>
          </a:xfrm>
        </p:spPr>
        <p:txBody>
          <a:bodyPr>
            <a:noAutofit/>
          </a:bodyPr>
          <a:lstStyle/>
          <a:p>
            <a:pPr marL="0" indent="0">
              <a:buNone/>
            </a:pPr>
            <a:r>
              <a:rPr lang="ja-JP" altLang="en-US" sz="3600" b="1" dirty="0"/>
              <a:t>　</a:t>
            </a:r>
            <a:r>
              <a:rPr lang="ja-JP" altLang="en-US" sz="3600" b="1" dirty="0" smtClean="0"/>
              <a:t>　　　　　  の具体例</a:t>
            </a:r>
            <a:endParaRPr lang="en-US" altLang="ja-JP" sz="3600" b="1" dirty="0" smtClean="0"/>
          </a:p>
          <a:p>
            <a:pPr marL="0" indent="0">
              <a:buNone/>
            </a:pPr>
            <a:r>
              <a:rPr lang="ja-JP" altLang="en-US" sz="3600" dirty="0" smtClean="0"/>
              <a:t>「</a:t>
            </a:r>
            <a:r>
              <a:rPr lang="ja-JP" altLang="en-US" sz="3600" dirty="0"/>
              <a:t>正直に答えれば親友がより深く傷つくのではないかと考えたからだ</a:t>
            </a:r>
            <a:r>
              <a:rPr lang="ja-JP" altLang="en-US" sz="3600" dirty="0" smtClean="0"/>
              <a:t>」</a:t>
            </a:r>
            <a:endParaRPr lang="en-US" altLang="ja-JP" sz="3600" b="1" dirty="0"/>
          </a:p>
        </p:txBody>
      </p:sp>
      <p:sp>
        <p:nvSpPr>
          <p:cNvPr id="25" name="コンテンツ プレースホルダー 2"/>
          <p:cNvSpPr txBox="1">
            <a:spLocks/>
          </p:cNvSpPr>
          <p:nvPr/>
        </p:nvSpPr>
        <p:spPr>
          <a:xfrm>
            <a:off x="179512" y="2829094"/>
            <a:ext cx="8640960" cy="19335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000" dirty="0" smtClean="0">
                <a:solidFill>
                  <a:schemeClr val="bg1"/>
                </a:solidFill>
              </a:rPr>
              <a:t>⇒自分の気持ちではなく、</a:t>
            </a:r>
            <a:endParaRPr lang="en-US" altLang="ja-JP" sz="4000" dirty="0" smtClean="0">
              <a:solidFill>
                <a:schemeClr val="bg1"/>
              </a:solidFill>
            </a:endParaRPr>
          </a:p>
          <a:p>
            <a:pPr marL="0" indent="0">
              <a:buFont typeface="Arial" panose="020B0604020202020204" pitchFamily="34" charset="0"/>
              <a:buNone/>
            </a:pPr>
            <a:endParaRPr lang="en-US" altLang="ja-JP" sz="1200" dirty="0" smtClean="0">
              <a:solidFill>
                <a:schemeClr val="bg1"/>
              </a:solidFill>
            </a:endParaRPr>
          </a:p>
          <a:p>
            <a:pPr marL="0" indent="0">
              <a:buFont typeface="Arial" panose="020B0604020202020204" pitchFamily="34" charset="0"/>
              <a:buNone/>
            </a:pPr>
            <a:r>
              <a:rPr lang="ja-JP" altLang="en-US" sz="4000" dirty="0" smtClean="0">
                <a:solidFill>
                  <a:srgbClr val="FF0000"/>
                </a:solidFill>
              </a:rPr>
              <a:t>　  </a:t>
            </a:r>
            <a:r>
              <a:rPr lang="ja-JP" altLang="en-US" sz="4000" dirty="0" smtClean="0">
                <a:solidFill>
                  <a:schemeClr val="bg1"/>
                </a:solidFill>
              </a:rPr>
              <a:t>意見に対する根拠を書いています。</a:t>
            </a:r>
            <a:endParaRPr lang="ja-JP" altLang="en-US" sz="2800" dirty="0"/>
          </a:p>
        </p:txBody>
      </p:sp>
      <p:sp>
        <p:nvSpPr>
          <p:cNvPr id="9" name="円/楕円 8"/>
          <p:cNvSpPr/>
          <p:nvPr/>
        </p:nvSpPr>
        <p:spPr>
          <a:xfrm>
            <a:off x="1015033" y="3643486"/>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523281" y="3651870"/>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037433" y="3643486"/>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540920" y="3643486"/>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049531" y="3643486"/>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539631" y="3643486"/>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3995368" y="3651870"/>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4499424" y="3651870"/>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31921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590872" y="51470"/>
            <a:ext cx="8229600" cy="4525963"/>
          </a:xfrm>
        </p:spPr>
        <p:txBody>
          <a:bodyPr>
            <a:normAutofit/>
          </a:bodyPr>
          <a:lstStyle/>
          <a:p>
            <a:pPr marL="0" indent="0">
              <a:buNone/>
            </a:pPr>
            <a:endParaRPr kumimoji="1" lang="en-US" altLang="ja-JP" sz="8000" dirty="0" smtClean="0"/>
          </a:p>
          <a:p>
            <a:pPr marL="0" indent="0">
              <a:buNone/>
            </a:pPr>
            <a:r>
              <a:rPr lang="ja-JP" altLang="en-US" sz="8000" dirty="0"/>
              <a:t>　</a:t>
            </a:r>
            <a:r>
              <a:rPr lang="ja-JP" altLang="en-US" sz="8000" dirty="0" smtClean="0"/>
              <a:t>　　  </a:t>
            </a:r>
            <a:r>
              <a:rPr lang="ja-JP" altLang="en-US" sz="4800" dirty="0" smtClean="0"/>
              <a:t>の</a:t>
            </a:r>
            <a:r>
              <a:rPr lang="ja-JP" altLang="en-US" sz="4800" dirty="0"/>
              <a:t>具体例</a:t>
            </a:r>
            <a:r>
              <a:rPr lang="ja-JP" altLang="en-US" sz="4800" dirty="0" smtClean="0"/>
              <a:t>を見てみ  </a:t>
            </a:r>
            <a:endParaRPr lang="en-US" altLang="ja-JP" sz="4800" dirty="0" smtClean="0"/>
          </a:p>
          <a:p>
            <a:pPr marL="0" indent="0">
              <a:buNone/>
            </a:pPr>
            <a:r>
              <a:rPr lang="ja-JP" altLang="en-US" sz="4800" dirty="0"/>
              <a:t>　</a:t>
            </a:r>
            <a:r>
              <a:rPr lang="ja-JP" altLang="en-US" sz="4800" dirty="0" smtClean="0"/>
              <a:t>ましょう。</a:t>
            </a:r>
            <a:endParaRPr lang="en-US" altLang="ja-JP" sz="3600" dirty="0" smtClean="0"/>
          </a:p>
        </p:txBody>
      </p:sp>
      <p:sp>
        <p:nvSpPr>
          <p:cNvPr id="5" name="正方形/長方形 4"/>
          <p:cNvSpPr/>
          <p:nvPr/>
        </p:nvSpPr>
        <p:spPr>
          <a:xfrm>
            <a:off x="1033264" y="1553097"/>
            <a:ext cx="2088232" cy="11521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0" dirty="0"/>
              <a:t>作文</a:t>
            </a:r>
            <a:endParaRPr kumimoji="1" lang="ja-JP" altLang="en-US" sz="4400" dirty="0"/>
          </a:p>
        </p:txBody>
      </p:sp>
    </p:spTree>
    <p:extLst>
      <p:ext uri="{BB962C8B-B14F-4D97-AF65-F5344CB8AC3E}">
        <p14:creationId xmlns:p14="http://schemas.microsoft.com/office/powerpoint/2010/main" val="4211319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正方形/長方形 5"/>
          <p:cNvSpPr/>
          <p:nvPr/>
        </p:nvSpPr>
        <p:spPr>
          <a:xfrm>
            <a:off x="1115616" y="-30328"/>
            <a:ext cx="6776031" cy="517382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7" name="Picture 3" descr="\\ksjapn-fi-001\Work_Share\Kirihara_douga\小論文\03_小論文の特徴\作文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0328"/>
            <a:ext cx="6776031" cy="5173828"/>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416548" y="404664"/>
            <a:ext cx="403924"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作文</a:t>
            </a:r>
            <a:endParaRPr kumimoji="1" lang="ja-JP" altLang="en-US" sz="3200" b="1" dirty="0"/>
          </a:p>
        </p:txBody>
      </p:sp>
      <p:sp>
        <p:nvSpPr>
          <p:cNvPr id="10" name="正方形/長方形 9"/>
          <p:cNvSpPr/>
          <p:nvPr/>
        </p:nvSpPr>
        <p:spPr>
          <a:xfrm>
            <a:off x="4701729" y="2859782"/>
            <a:ext cx="504056" cy="2016224"/>
          </a:xfrm>
          <a:prstGeom prst="rect">
            <a:avLst/>
          </a:prstGeom>
          <a:noFill/>
          <a:ln w="1016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3779912" y="2023690"/>
            <a:ext cx="504056" cy="2016224"/>
          </a:xfrm>
          <a:prstGeom prst="rect">
            <a:avLst/>
          </a:prstGeom>
          <a:noFill/>
          <a:ln w="1016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7015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1"/>
          <p:cNvSpPr>
            <a:spLocks noGrp="1"/>
          </p:cNvSpPr>
          <p:nvPr>
            <p:ph type="sldNum" sz="quarter" idx="12"/>
          </p:nvPr>
        </p:nvSpPr>
        <p:spPr>
          <a:xfrm>
            <a:off x="6553200" y="4995044"/>
            <a:ext cx="2133600" cy="365125"/>
          </a:xfrm>
        </p:spPr>
        <p:txBody>
          <a:bodyPr/>
          <a:lstStyle/>
          <a:p>
            <a:fld id="{64CBB47F-EC15-4567-BD2A-79F2D4A7D67C}" type="slidenum">
              <a:rPr kumimoji="1" lang="ja-JP" altLang="en-US" smtClean="0"/>
              <a:t>19</a:t>
            </a:fld>
            <a:endParaRPr kumimoji="1" lang="ja-JP" altLang="en-US"/>
          </a:p>
        </p:txBody>
      </p:sp>
      <p:sp>
        <p:nvSpPr>
          <p:cNvPr id="25" name="正方形/長方形 24"/>
          <p:cNvSpPr/>
          <p:nvPr/>
        </p:nvSpPr>
        <p:spPr>
          <a:xfrm>
            <a:off x="611560" y="195486"/>
            <a:ext cx="1872208" cy="1008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作文</a:t>
            </a:r>
            <a:endParaRPr kumimoji="1" lang="ja-JP" altLang="en-US" sz="4400" dirty="0"/>
          </a:p>
        </p:txBody>
      </p:sp>
      <p:sp>
        <p:nvSpPr>
          <p:cNvPr id="9" name="コンテンツ プレースホルダー 2"/>
          <p:cNvSpPr>
            <a:spLocks noGrp="1"/>
          </p:cNvSpPr>
          <p:nvPr>
            <p:ph idx="1"/>
          </p:nvPr>
        </p:nvSpPr>
        <p:spPr>
          <a:xfrm>
            <a:off x="467544" y="555527"/>
            <a:ext cx="8640960" cy="1872207"/>
          </a:xfrm>
        </p:spPr>
        <p:txBody>
          <a:bodyPr>
            <a:noAutofit/>
          </a:bodyPr>
          <a:lstStyle/>
          <a:p>
            <a:pPr marL="0" indent="0">
              <a:buNone/>
            </a:pPr>
            <a:r>
              <a:rPr lang="ja-JP" altLang="en-US" sz="3600" b="1" dirty="0"/>
              <a:t>　</a:t>
            </a:r>
            <a:r>
              <a:rPr lang="ja-JP" altLang="en-US" sz="3600" b="1" dirty="0" smtClean="0"/>
              <a:t>　　　　　  の具体例</a:t>
            </a:r>
            <a:endParaRPr lang="en-US" altLang="ja-JP" sz="3600" b="1" dirty="0" smtClean="0"/>
          </a:p>
          <a:p>
            <a:pPr marL="0" indent="0">
              <a:buNone/>
            </a:pPr>
            <a:r>
              <a:rPr kumimoji="1" lang="ja-JP" altLang="en-US" dirty="0" smtClean="0"/>
              <a:t>「かわいそうだ」「嫌だと思った」と、自分の感情を強く表現しています。</a:t>
            </a:r>
            <a:endParaRPr kumimoji="1" lang="ja-JP" altLang="en-US" dirty="0"/>
          </a:p>
        </p:txBody>
      </p:sp>
      <p:sp>
        <p:nvSpPr>
          <p:cNvPr id="10" name="コンテンツ プレースホルダー 2"/>
          <p:cNvSpPr txBox="1">
            <a:spLocks/>
          </p:cNvSpPr>
          <p:nvPr/>
        </p:nvSpPr>
        <p:spPr>
          <a:xfrm>
            <a:off x="251520" y="2448272"/>
            <a:ext cx="8640960" cy="26437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solidFill>
                  <a:schemeClr val="bg1"/>
                </a:solidFill>
                <a:latin typeface="+mj-ea"/>
                <a:ea typeface="+mj-ea"/>
              </a:rPr>
              <a:t>⇒作文でよく使う「</a:t>
            </a:r>
            <a:r>
              <a:rPr lang="ja-JP" altLang="en-US" sz="3600" dirty="0">
                <a:solidFill>
                  <a:schemeClr val="bg1"/>
                </a:solidFill>
                <a:latin typeface="+mj-ea"/>
                <a:ea typeface="+mj-ea"/>
              </a:rPr>
              <a:t>好きだ」「嫌だ</a:t>
            </a:r>
            <a:r>
              <a:rPr lang="ja-JP" altLang="en-US" sz="3600" dirty="0" smtClean="0">
                <a:solidFill>
                  <a:schemeClr val="bg1"/>
                </a:solidFill>
                <a:latin typeface="+mj-ea"/>
                <a:ea typeface="+mj-ea"/>
              </a:rPr>
              <a:t>」 「</a:t>
            </a:r>
            <a:r>
              <a:rPr lang="ja-JP" altLang="en-US" sz="3600" dirty="0">
                <a:solidFill>
                  <a:schemeClr val="bg1"/>
                </a:solidFill>
                <a:latin typeface="+mj-ea"/>
                <a:ea typeface="+mj-ea"/>
              </a:rPr>
              <a:t>悲しい</a:t>
            </a:r>
            <a:r>
              <a:rPr lang="ja-JP" altLang="en-US" sz="3600" dirty="0" smtClean="0">
                <a:solidFill>
                  <a:schemeClr val="bg1"/>
                </a:solidFill>
                <a:latin typeface="+mj-ea"/>
                <a:ea typeface="+mj-ea"/>
              </a:rPr>
              <a:t>」</a:t>
            </a:r>
            <a:endParaRPr lang="en-US" altLang="ja-JP" sz="3600" dirty="0" smtClean="0">
              <a:solidFill>
                <a:schemeClr val="bg1"/>
              </a:solidFill>
              <a:latin typeface="+mj-ea"/>
              <a:ea typeface="+mj-ea"/>
            </a:endParaRPr>
          </a:p>
          <a:p>
            <a:pPr marL="0" indent="0">
              <a:buNone/>
            </a:pPr>
            <a:r>
              <a:rPr lang="en-US" altLang="ja-JP" sz="3600" dirty="0">
                <a:solidFill>
                  <a:schemeClr val="bg1"/>
                </a:solidFill>
                <a:latin typeface="+mj-ea"/>
                <a:ea typeface="+mj-ea"/>
              </a:rPr>
              <a:t> </a:t>
            </a:r>
            <a:r>
              <a:rPr lang="en-US" altLang="ja-JP" sz="3600" dirty="0" smtClean="0">
                <a:solidFill>
                  <a:schemeClr val="bg1"/>
                </a:solidFill>
                <a:latin typeface="+mj-ea"/>
                <a:ea typeface="+mj-ea"/>
              </a:rPr>
              <a:t>  </a:t>
            </a:r>
            <a:r>
              <a:rPr lang="ja-JP" altLang="en-US" sz="3600" dirty="0" smtClean="0">
                <a:solidFill>
                  <a:schemeClr val="bg1"/>
                </a:solidFill>
                <a:latin typeface="+mj-ea"/>
                <a:ea typeface="+mj-ea"/>
              </a:rPr>
              <a:t>「</a:t>
            </a:r>
            <a:r>
              <a:rPr lang="ja-JP" altLang="en-US" sz="3600" dirty="0">
                <a:solidFill>
                  <a:schemeClr val="bg1"/>
                </a:solidFill>
                <a:latin typeface="+mj-ea"/>
                <a:ea typeface="+mj-ea"/>
              </a:rPr>
              <a:t>楽しい</a:t>
            </a:r>
            <a:r>
              <a:rPr lang="ja-JP" altLang="en-US" sz="3600" dirty="0" smtClean="0">
                <a:solidFill>
                  <a:schemeClr val="bg1"/>
                </a:solidFill>
                <a:latin typeface="+mj-ea"/>
                <a:ea typeface="+mj-ea"/>
              </a:rPr>
              <a:t>」</a:t>
            </a:r>
            <a:r>
              <a:rPr lang="ja-JP" altLang="en-US" sz="3600" dirty="0">
                <a:solidFill>
                  <a:schemeClr val="bg1"/>
                </a:solidFill>
                <a:latin typeface="+mj-ea"/>
                <a:ea typeface="+mj-ea"/>
              </a:rPr>
              <a:t>という</a:t>
            </a:r>
            <a:r>
              <a:rPr lang="ja-JP" altLang="en-US" sz="3600" dirty="0" smtClean="0">
                <a:solidFill>
                  <a:schemeClr val="bg1"/>
                </a:solidFill>
                <a:latin typeface="+mj-ea"/>
                <a:ea typeface="+mj-ea"/>
              </a:rPr>
              <a:t>自分</a:t>
            </a:r>
            <a:r>
              <a:rPr lang="ja-JP" altLang="en-US" sz="3600" dirty="0">
                <a:solidFill>
                  <a:schemeClr val="bg1"/>
                </a:solidFill>
                <a:latin typeface="+mj-ea"/>
                <a:ea typeface="+mj-ea"/>
              </a:rPr>
              <a:t>の</a:t>
            </a:r>
            <a:r>
              <a:rPr lang="ja-JP" altLang="en-US" sz="3600" dirty="0" smtClean="0">
                <a:solidFill>
                  <a:schemeClr val="bg1"/>
                </a:solidFill>
                <a:latin typeface="+mj-ea"/>
                <a:ea typeface="+mj-ea"/>
              </a:rPr>
              <a:t>感情</a:t>
            </a:r>
            <a:r>
              <a:rPr lang="ja-JP" altLang="en-US" sz="3600" dirty="0">
                <a:solidFill>
                  <a:schemeClr val="bg1"/>
                </a:solidFill>
                <a:latin typeface="+mj-ea"/>
                <a:ea typeface="+mj-ea"/>
              </a:rPr>
              <a:t>を表す表現は</a:t>
            </a:r>
            <a:r>
              <a:rPr lang="ja-JP" altLang="en-US" sz="3600" dirty="0" smtClean="0">
                <a:solidFill>
                  <a:schemeClr val="bg1"/>
                </a:solidFill>
                <a:latin typeface="+mj-ea"/>
                <a:ea typeface="+mj-ea"/>
              </a:rPr>
              <a:t>、</a:t>
            </a:r>
            <a:endParaRPr lang="en-US" altLang="ja-JP" sz="3600" dirty="0" smtClean="0">
              <a:solidFill>
                <a:schemeClr val="bg1"/>
              </a:solidFill>
              <a:latin typeface="+mj-ea"/>
              <a:ea typeface="+mj-ea"/>
            </a:endParaRPr>
          </a:p>
          <a:p>
            <a:pPr marL="0" indent="0">
              <a:buNone/>
            </a:pPr>
            <a:r>
              <a:rPr lang="en-US" altLang="ja-JP" sz="3600" dirty="0">
                <a:solidFill>
                  <a:schemeClr val="bg1"/>
                </a:solidFill>
                <a:latin typeface="+mj-ea"/>
                <a:ea typeface="+mj-ea"/>
              </a:rPr>
              <a:t> </a:t>
            </a:r>
            <a:r>
              <a:rPr lang="en-US" altLang="ja-JP" sz="3600" dirty="0" smtClean="0">
                <a:solidFill>
                  <a:schemeClr val="bg1"/>
                </a:solidFill>
                <a:latin typeface="+mj-ea"/>
                <a:ea typeface="+mj-ea"/>
              </a:rPr>
              <a:t>  </a:t>
            </a:r>
            <a:r>
              <a:rPr lang="ja-JP" altLang="en-US" sz="3600" dirty="0" smtClean="0">
                <a:solidFill>
                  <a:schemeClr val="bg1"/>
                </a:solidFill>
                <a:latin typeface="+mj-ea"/>
                <a:ea typeface="+mj-ea"/>
              </a:rPr>
              <a:t>小論文ではできるだけ</a:t>
            </a:r>
            <a:r>
              <a:rPr lang="ja-JP" altLang="en-US" sz="3600" dirty="0">
                <a:solidFill>
                  <a:schemeClr val="bg1"/>
                </a:solidFill>
                <a:latin typeface="+mj-ea"/>
                <a:ea typeface="+mj-ea"/>
              </a:rPr>
              <a:t>使わないように</a:t>
            </a:r>
            <a:r>
              <a:rPr lang="ja-JP" altLang="en-US" sz="3600" dirty="0" smtClean="0">
                <a:solidFill>
                  <a:schemeClr val="bg1"/>
                </a:solidFill>
                <a:latin typeface="+mj-ea"/>
                <a:ea typeface="+mj-ea"/>
              </a:rPr>
              <a:t>書</a:t>
            </a:r>
            <a:endParaRPr lang="en-US" altLang="ja-JP" sz="3600" dirty="0" smtClean="0">
              <a:solidFill>
                <a:schemeClr val="bg1"/>
              </a:solidFill>
              <a:latin typeface="+mj-ea"/>
              <a:ea typeface="+mj-ea"/>
            </a:endParaRPr>
          </a:p>
          <a:p>
            <a:pPr marL="0" indent="0">
              <a:buNone/>
            </a:pPr>
            <a:r>
              <a:rPr lang="en-US" altLang="ja-JP" sz="3600" dirty="0">
                <a:solidFill>
                  <a:schemeClr val="bg1"/>
                </a:solidFill>
                <a:latin typeface="+mj-ea"/>
                <a:ea typeface="+mj-ea"/>
              </a:rPr>
              <a:t> </a:t>
            </a:r>
            <a:r>
              <a:rPr lang="en-US" altLang="ja-JP" sz="3600" dirty="0" smtClean="0">
                <a:solidFill>
                  <a:schemeClr val="bg1"/>
                </a:solidFill>
                <a:latin typeface="+mj-ea"/>
                <a:ea typeface="+mj-ea"/>
              </a:rPr>
              <a:t>  </a:t>
            </a:r>
            <a:r>
              <a:rPr lang="ja-JP" altLang="en-US" sz="3600" dirty="0" smtClean="0">
                <a:solidFill>
                  <a:schemeClr val="bg1"/>
                </a:solidFill>
                <a:latin typeface="+mj-ea"/>
                <a:ea typeface="+mj-ea"/>
              </a:rPr>
              <a:t>きます。</a:t>
            </a:r>
            <a:endParaRPr lang="ja-JP" altLang="en-US" sz="3600" dirty="0">
              <a:solidFill>
                <a:schemeClr val="bg1"/>
              </a:solidFill>
              <a:latin typeface="+mj-ea"/>
              <a:ea typeface="+mj-ea"/>
            </a:endParaRPr>
          </a:p>
        </p:txBody>
      </p:sp>
    </p:spTree>
    <p:extLst>
      <p:ext uri="{BB962C8B-B14F-4D97-AF65-F5344CB8AC3E}">
        <p14:creationId xmlns:p14="http://schemas.microsoft.com/office/powerpoint/2010/main" val="3358504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49163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755576" y="2211710"/>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7" name="タイトル 1"/>
          <p:cNvSpPr>
            <a:spLocks noGrp="1"/>
          </p:cNvSpPr>
          <p:nvPr>
            <p:ph type="title"/>
          </p:nvPr>
        </p:nvSpPr>
        <p:spPr>
          <a:xfrm>
            <a:off x="457200" y="259624"/>
            <a:ext cx="8229600" cy="972381"/>
          </a:xfrm>
        </p:spPr>
        <p:txBody>
          <a:bodyPr>
            <a:normAutofit/>
          </a:bodyPr>
          <a:lstStyle/>
          <a:p>
            <a:r>
              <a:rPr lang="ja-JP" altLang="en-US" sz="5400" dirty="0" smtClean="0">
                <a:solidFill>
                  <a:schemeClr val="bg1"/>
                </a:solidFill>
              </a:rPr>
              <a:t>③まとめのポイント</a:t>
            </a:r>
            <a:endParaRPr kumimoji="1" lang="ja-JP" altLang="en-US" sz="5400" dirty="0">
              <a:solidFill>
                <a:schemeClr val="bg1"/>
              </a:solidFill>
            </a:endParaRPr>
          </a:p>
        </p:txBody>
      </p:sp>
      <p:sp>
        <p:nvSpPr>
          <p:cNvPr id="11" name="コンテンツ プレースホルダー 2"/>
          <p:cNvSpPr>
            <a:spLocks noGrp="1"/>
          </p:cNvSpPr>
          <p:nvPr>
            <p:ph idx="1"/>
          </p:nvPr>
        </p:nvSpPr>
        <p:spPr>
          <a:xfrm>
            <a:off x="672108" y="2582291"/>
            <a:ext cx="8229600" cy="1501627"/>
          </a:xfrm>
        </p:spPr>
        <p:txBody>
          <a:bodyPr>
            <a:normAutofit/>
          </a:bodyPr>
          <a:lstStyle/>
          <a:p>
            <a:pPr marL="0" indent="0">
              <a:buNone/>
            </a:pPr>
            <a:r>
              <a:rPr lang="ja-JP" altLang="en-US" sz="4000" dirty="0"/>
              <a:t>　</a:t>
            </a:r>
            <a:r>
              <a:rPr lang="ja-JP" altLang="en-US" sz="4000" dirty="0" smtClean="0"/>
              <a:t>　　　　　の</a:t>
            </a:r>
            <a:r>
              <a:rPr lang="ja-JP" altLang="en-US" sz="4000" dirty="0"/>
              <a:t>まとめ部分では、</a:t>
            </a:r>
            <a:r>
              <a:rPr lang="ja-JP" altLang="en-US" sz="4000" dirty="0" smtClean="0">
                <a:solidFill>
                  <a:srgbClr val="FF0000"/>
                </a:solidFill>
              </a:rPr>
              <a:t>書き出し</a:t>
            </a:r>
            <a:endParaRPr lang="en-US" altLang="ja-JP" sz="4000" dirty="0" smtClean="0">
              <a:solidFill>
                <a:srgbClr val="FF0000"/>
              </a:solidFill>
            </a:endParaRPr>
          </a:p>
          <a:p>
            <a:pPr marL="0" indent="0">
              <a:buNone/>
            </a:pPr>
            <a:r>
              <a:rPr lang="ja-JP" altLang="en-US" sz="4000" dirty="0" smtClean="0">
                <a:solidFill>
                  <a:srgbClr val="FF0000"/>
                </a:solidFill>
              </a:rPr>
              <a:t>の</a:t>
            </a:r>
            <a:r>
              <a:rPr lang="ja-JP" altLang="en-US" sz="4000" dirty="0">
                <a:solidFill>
                  <a:srgbClr val="FF0000"/>
                </a:solidFill>
              </a:rPr>
              <a:t>意見をもう一度述べます</a:t>
            </a:r>
            <a:r>
              <a:rPr lang="ja-JP" altLang="en-US" sz="4000" dirty="0"/>
              <a:t>。</a:t>
            </a:r>
          </a:p>
        </p:txBody>
      </p:sp>
    </p:spTree>
    <p:extLst>
      <p:ext uri="{BB962C8B-B14F-4D97-AF65-F5344CB8AC3E}">
        <p14:creationId xmlns:p14="http://schemas.microsoft.com/office/powerpoint/2010/main" val="4197790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8000"/>
        </a:solidFill>
        <a:effectLst/>
      </p:bgPr>
    </p:bg>
    <p:spTree>
      <p:nvGrpSpPr>
        <p:cNvPr id="1" name=""/>
        <p:cNvGrpSpPr/>
        <p:nvPr/>
      </p:nvGrpSpPr>
      <p:grpSpPr>
        <a:xfrm>
          <a:off x="0" y="0"/>
          <a:ext cx="0" cy="0"/>
          <a:chOff x="0" y="0"/>
          <a:chExt cx="0" cy="0"/>
        </a:xfrm>
      </p:grpSpPr>
      <p:sp>
        <p:nvSpPr>
          <p:cNvPr id="4" name="正方形/長方形 3"/>
          <p:cNvSpPr/>
          <p:nvPr/>
        </p:nvSpPr>
        <p:spPr>
          <a:xfrm>
            <a:off x="1187624" y="-7232"/>
            <a:ext cx="6741597" cy="514753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3" name="グループ化 2"/>
          <p:cNvGrpSpPr/>
          <p:nvPr/>
        </p:nvGrpSpPr>
        <p:grpSpPr>
          <a:xfrm>
            <a:off x="6629168" y="72000"/>
            <a:ext cx="823152" cy="4948022"/>
            <a:chOff x="6629168" y="72000"/>
            <a:chExt cx="823152" cy="4948022"/>
          </a:xfrm>
        </p:grpSpPr>
        <p:sp>
          <p:nvSpPr>
            <p:cNvPr id="2" name="正方形/長方形 1"/>
            <p:cNvSpPr/>
            <p:nvPr/>
          </p:nvSpPr>
          <p:spPr>
            <a:xfrm>
              <a:off x="7092280" y="987574"/>
              <a:ext cx="360040" cy="4032448"/>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正方形/長方形 8"/>
            <p:cNvSpPr/>
            <p:nvPr/>
          </p:nvSpPr>
          <p:spPr>
            <a:xfrm>
              <a:off x="6629168" y="72000"/>
              <a:ext cx="360040" cy="1164994"/>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14"/>
          <p:cNvGrpSpPr/>
          <p:nvPr/>
        </p:nvGrpSpPr>
        <p:grpSpPr>
          <a:xfrm>
            <a:off x="1230488" y="72000"/>
            <a:ext cx="823152" cy="4948022"/>
            <a:chOff x="6629168" y="72000"/>
            <a:chExt cx="823152" cy="4948022"/>
          </a:xfrm>
        </p:grpSpPr>
        <p:sp>
          <p:nvSpPr>
            <p:cNvPr id="16" name="正方形/長方形 15"/>
            <p:cNvSpPr/>
            <p:nvPr/>
          </p:nvSpPr>
          <p:spPr>
            <a:xfrm>
              <a:off x="7092280" y="4731990"/>
              <a:ext cx="360040" cy="288032"/>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正方形/長方形 16"/>
            <p:cNvSpPr/>
            <p:nvPr/>
          </p:nvSpPr>
          <p:spPr>
            <a:xfrm>
              <a:off x="6629168" y="72000"/>
              <a:ext cx="360040" cy="4948022"/>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 name="Picture 4" descr="\\ksjapn-fi-001\Work_Share\Kirihara_douga\小論文\03_小論文の特徴\小論文２-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7232"/>
            <a:ext cx="6759770" cy="5136772"/>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244408" y="51470"/>
            <a:ext cx="792088" cy="2371049"/>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小論文</a:t>
            </a:r>
            <a:endParaRPr kumimoji="1" lang="ja-JP" altLang="en-US" sz="3200" b="1" dirty="0"/>
          </a:p>
        </p:txBody>
      </p:sp>
      <p:sp>
        <p:nvSpPr>
          <p:cNvPr id="10" name="正方形/長方形 9"/>
          <p:cNvSpPr/>
          <p:nvPr/>
        </p:nvSpPr>
        <p:spPr>
          <a:xfrm>
            <a:off x="1187624" y="72000"/>
            <a:ext cx="1368152" cy="4948022"/>
          </a:xfrm>
          <a:prstGeom prst="rect">
            <a:avLst/>
          </a:prstGeom>
          <a:noFill/>
          <a:ln w="10160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矢印コネクタ 10"/>
          <p:cNvCxnSpPr/>
          <p:nvPr/>
        </p:nvCxnSpPr>
        <p:spPr>
          <a:xfrm>
            <a:off x="2766860" y="2420888"/>
            <a:ext cx="4109396" cy="0"/>
          </a:xfrm>
          <a:prstGeom prst="straightConnector1">
            <a:avLst/>
          </a:prstGeom>
          <a:ln w="152400" cap="rnd">
            <a:solidFill>
              <a:schemeClr val="accent6">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35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539552" y="267493"/>
            <a:ext cx="1872208" cy="1008112"/>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25" name="コンテンツ プレースホルダー 2"/>
          <p:cNvSpPr txBox="1">
            <a:spLocks/>
          </p:cNvSpPr>
          <p:nvPr/>
        </p:nvSpPr>
        <p:spPr>
          <a:xfrm>
            <a:off x="179512" y="3086439"/>
            <a:ext cx="8640960" cy="193358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4000" dirty="0">
                <a:solidFill>
                  <a:schemeClr val="bg1"/>
                </a:solidFill>
              </a:rPr>
              <a:t>⇒書き出しで挙げた意見と同じ</a:t>
            </a:r>
            <a:r>
              <a:rPr lang="ja-JP" altLang="en-US" sz="4000" dirty="0" smtClean="0">
                <a:solidFill>
                  <a:schemeClr val="bg1"/>
                </a:solidFill>
              </a:rPr>
              <a:t>意見を</a:t>
            </a:r>
            <a:endParaRPr lang="en-US" altLang="ja-JP" sz="4000" dirty="0">
              <a:solidFill>
                <a:schemeClr val="bg1"/>
              </a:solidFill>
            </a:endParaRPr>
          </a:p>
          <a:p>
            <a:pPr marL="0" indent="0">
              <a:buFont typeface="Arial" panose="020B0604020202020204" pitchFamily="34" charset="0"/>
              <a:buNone/>
            </a:pPr>
            <a:endParaRPr lang="en-US" altLang="ja-JP" sz="1200" dirty="0" smtClean="0">
              <a:solidFill>
                <a:schemeClr val="bg1"/>
              </a:solidFill>
            </a:endParaRPr>
          </a:p>
          <a:p>
            <a:pPr marL="0" indent="0">
              <a:buNone/>
            </a:pPr>
            <a:r>
              <a:rPr lang="ja-JP" altLang="en-US" sz="4000" dirty="0" smtClean="0">
                <a:solidFill>
                  <a:srgbClr val="FF0000"/>
                </a:solidFill>
              </a:rPr>
              <a:t>　</a:t>
            </a:r>
            <a:r>
              <a:rPr lang="ja-JP" altLang="en-US" sz="4000" dirty="0">
                <a:solidFill>
                  <a:schemeClr val="bg1"/>
                </a:solidFill>
              </a:rPr>
              <a:t> </a:t>
            </a:r>
            <a:r>
              <a:rPr lang="ja-JP" altLang="en-US" sz="4000" dirty="0" smtClean="0">
                <a:solidFill>
                  <a:schemeClr val="bg1"/>
                </a:solidFill>
              </a:rPr>
              <a:t>示して</a:t>
            </a:r>
            <a:r>
              <a:rPr lang="ja-JP" altLang="en-US" sz="4000" dirty="0">
                <a:solidFill>
                  <a:schemeClr val="bg1"/>
                </a:solidFill>
              </a:rPr>
              <a:t>います。</a:t>
            </a:r>
          </a:p>
        </p:txBody>
      </p:sp>
      <p:sp>
        <p:nvSpPr>
          <p:cNvPr id="9" name="円/楕円 8"/>
          <p:cNvSpPr/>
          <p:nvPr/>
        </p:nvSpPr>
        <p:spPr>
          <a:xfrm>
            <a:off x="985888" y="290110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448416" y="290186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1924504" y="2900721"/>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370232" y="290872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2820948" y="290110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275856" y="290872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3779912" y="290948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4250060" y="290948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コンテンツ プレースホルダー 2"/>
          <p:cNvSpPr>
            <a:spLocks noGrp="1"/>
          </p:cNvSpPr>
          <p:nvPr>
            <p:ph idx="1"/>
          </p:nvPr>
        </p:nvSpPr>
        <p:spPr>
          <a:xfrm>
            <a:off x="395536" y="699543"/>
            <a:ext cx="8640960" cy="1440159"/>
          </a:xfrm>
        </p:spPr>
        <p:txBody>
          <a:bodyPr>
            <a:noAutofit/>
          </a:bodyPr>
          <a:lstStyle/>
          <a:p>
            <a:pPr marL="0" indent="0">
              <a:buNone/>
            </a:pPr>
            <a:r>
              <a:rPr lang="ja-JP" altLang="en-US" sz="3600" b="1" dirty="0"/>
              <a:t>　</a:t>
            </a:r>
            <a:r>
              <a:rPr lang="ja-JP" altLang="en-US" sz="3600" b="1" dirty="0" smtClean="0"/>
              <a:t>　　　　　  の</a:t>
            </a:r>
            <a:r>
              <a:rPr lang="ja-JP" altLang="en-US" sz="3600" b="1" dirty="0"/>
              <a:t>まとめ</a:t>
            </a:r>
            <a:endParaRPr lang="en-US" altLang="ja-JP" sz="3600" b="1" dirty="0" smtClean="0"/>
          </a:p>
          <a:p>
            <a:pPr marL="0" indent="0">
              <a:buNone/>
            </a:pPr>
            <a:r>
              <a:rPr lang="ja-JP" altLang="en-US" sz="3600" dirty="0" smtClean="0"/>
              <a:t>「うそが必要になる場合もあると考える」。</a:t>
            </a:r>
            <a:endParaRPr lang="en-US" altLang="ja-JP" sz="3600" dirty="0"/>
          </a:p>
          <a:p>
            <a:endParaRPr kumimoji="1" lang="ja-JP" altLang="en-US" dirty="0"/>
          </a:p>
        </p:txBody>
      </p:sp>
      <p:sp>
        <p:nvSpPr>
          <p:cNvPr id="17" name="円/楕円 16"/>
          <p:cNvSpPr/>
          <p:nvPr/>
        </p:nvSpPr>
        <p:spPr>
          <a:xfrm>
            <a:off x="4741352" y="290110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257220" y="290186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5679968" y="2900721"/>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6148556" y="290872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6576412" y="290110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7038940" y="2908723"/>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7558236" y="2909487"/>
            <a:ext cx="144016"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68910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コンテンツ プレースホルダー 2"/>
          <p:cNvSpPr>
            <a:spLocks noGrp="1"/>
          </p:cNvSpPr>
          <p:nvPr>
            <p:ph idx="1"/>
          </p:nvPr>
        </p:nvSpPr>
        <p:spPr>
          <a:xfrm>
            <a:off x="590872" y="134019"/>
            <a:ext cx="8229600" cy="4525963"/>
          </a:xfrm>
        </p:spPr>
        <p:txBody>
          <a:bodyPr>
            <a:normAutofit/>
          </a:bodyPr>
          <a:lstStyle/>
          <a:p>
            <a:pPr marL="0" indent="0">
              <a:buNone/>
            </a:pPr>
            <a:endParaRPr kumimoji="1" lang="en-US" altLang="ja-JP" sz="8000" dirty="0" smtClean="0"/>
          </a:p>
          <a:p>
            <a:pPr marL="0" indent="0">
              <a:buNone/>
            </a:pPr>
            <a:r>
              <a:rPr lang="ja-JP" altLang="en-US" sz="8000" dirty="0"/>
              <a:t>　</a:t>
            </a:r>
            <a:r>
              <a:rPr lang="ja-JP" altLang="en-US" sz="8000" dirty="0" smtClean="0"/>
              <a:t>　　  </a:t>
            </a:r>
            <a:r>
              <a:rPr lang="ja-JP" altLang="en-US" sz="4800" dirty="0" smtClean="0"/>
              <a:t>のまとめを見てみ  </a:t>
            </a:r>
            <a:endParaRPr lang="en-US" altLang="ja-JP" sz="4800" dirty="0" smtClean="0"/>
          </a:p>
          <a:p>
            <a:pPr marL="0" indent="0">
              <a:buNone/>
            </a:pPr>
            <a:r>
              <a:rPr lang="ja-JP" altLang="en-US" sz="4800" dirty="0"/>
              <a:t>　</a:t>
            </a:r>
            <a:r>
              <a:rPr lang="ja-JP" altLang="en-US" sz="4800" dirty="0" smtClean="0"/>
              <a:t>ましょう。</a:t>
            </a:r>
            <a:endParaRPr lang="en-US" altLang="ja-JP" sz="3600" dirty="0" smtClean="0"/>
          </a:p>
        </p:txBody>
      </p:sp>
      <p:sp>
        <p:nvSpPr>
          <p:cNvPr id="8" name="正方形/長方形 7"/>
          <p:cNvSpPr/>
          <p:nvPr/>
        </p:nvSpPr>
        <p:spPr>
          <a:xfrm>
            <a:off x="1033264" y="1635646"/>
            <a:ext cx="2088232" cy="11521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0" dirty="0"/>
              <a:t>作文</a:t>
            </a:r>
            <a:endParaRPr kumimoji="1" lang="ja-JP" altLang="en-US" sz="4400" dirty="0"/>
          </a:p>
        </p:txBody>
      </p:sp>
    </p:spTree>
    <p:extLst>
      <p:ext uri="{BB962C8B-B14F-4D97-AF65-F5344CB8AC3E}">
        <p14:creationId xmlns:p14="http://schemas.microsoft.com/office/powerpoint/2010/main" val="39020119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正方形/長方形 5"/>
          <p:cNvSpPr/>
          <p:nvPr/>
        </p:nvSpPr>
        <p:spPr>
          <a:xfrm>
            <a:off x="1115616" y="-30328"/>
            <a:ext cx="6776031" cy="517382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7" name="Picture 3" descr="\\ksjapn-fi-001\Work_Share\Kirihara_douga\小論文\03_小論文の特徴\作文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0328"/>
            <a:ext cx="6776031" cy="5173828"/>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8416548" y="404664"/>
            <a:ext cx="403924" cy="1008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b="1" dirty="0" smtClean="0"/>
              <a:t>作文</a:t>
            </a:r>
            <a:endParaRPr kumimoji="1" lang="ja-JP" altLang="en-US" sz="3200" b="1" dirty="0"/>
          </a:p>
        </p:txBody>
      </p:sp>
      <p:sp>
        <p:nvSpPr>
          <p:cNvPr id="10" name="正方形/長方形 9"/>
          <p:cNvSpPr/>
          <p:nvPr/>
        </p:nvSpPr>
        <p:spPr>
          <a:xfrm>
            <a:off x="1101328" y="42864"/>
            <a:ext cx="504056" cy="5020022"/>
          </a:xfrm>
          <a:prstGeom prst="rect">
            <a:avLst/>
          </a:prstGeom>
          <a:noFill/>
          <a:ln w="1016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1085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427734"/>
            <a:ext cx="9144000" cy="2715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1"/>
          <p:cNvSpPr>
            <a:spLocks noGrp="1"/>
          </p:cNvSpPr>
          <p:nvPr>
            <p:ph type="sldNum" sz="quarter" idx="12"/>
          </p:nvPr>
        </p:nvSpPr>
        <p:spPr>
          <a:xfrm>
            <a:off x="6553200" y="4995044"/>
            <a:ext cx="2133600" cy="365125"/>
          </a:xfrm>
        </p:spPr>
        <p:txBody>
          <a:bodyPr/>
          <a:lstStyle/>
          <a:p>
            <a:fld id="{64CBB47F-EC15-4567-BD2A-79F2D4A7D67C}" type="slidenum">
              <a:rPr kumimoji="1" lang="ja-JP" altLang="en-US" smtClean="0"/>
              <a:t>25</a:t>
            </a:fld>
            <a:endParaRPr kumimoji="1" lang="ja-JP" altLang="en-US"/>
          </a:p>
        </p:txBody>
      </p:sp>
      <p:sp>
        <p:nvSpPr>
          <p:cNvPr id="25" name="正方形/長方形 24"/>
          <p:cNvSpPr/>
          <p:nvPr/>
        </p:nvSpPr>
        <p:spPr>
          <a:xfrm>
            <a:off x="395536" y="195486"/>
            <a:ext cx="1872208" cy="1008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作文</a:t>
            </a:r>
            <a:endParaRPr kumimoji="1" lang="ja-JP" altLang="en-US" sz="4400" dirty="0"/>
          </a:p>
        </p:txBody>
      </p:sp>
      <p:sp>
        <p:nvSpPr>
          <p:cNvPr id="11" name="コンテンツ プレースホルダー 2"/>
          <p:cNvSpPr txBox="1">
            <a:spLocks/>
          </p:cNvSpPr>
          <p:nvPr/>
        </p:nvSpPr>
        <p:spPr>
          <a:xfrm>
            <a:off x="323528" y="555527"/>
            <a:ext cx="8640960" cy="18722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3600" b="1" dirty="0" smtClean="0"/>
              <a:t>　　　　　　  のまとめ</a:t>
            </a:r>
            <a:endParaRPr lang="en-US" altLang="ja-JP" sz="3600" b="1" dirty="0" smtClean="0"/>
          </a:p>
          <a:p>
            <a:pPr marL="0" indent="0">
              <a:buFont typeface="Arial" panose="020B0604020202020204" pitchFamily="34" charset="0"/>
              <a:buNone/>
            </a:pPr>
            <a:r>
              <a:rPr lang="ja-JP" altLang="en-US" dirty="0" smtClean="0"/>
              <a:t>「うそをついてよかったと思う」と、自分の感想を書いています。</a:t>
            </a:r>
            <a:endParaRPr lang="ja-JP" altLang="en-US" dirty="0"/>
          </a:p>
        </p:txBody>
      </p:sp>
      <p:sp>
        <p:nvSpPr>
          <p:cNvPr id="12" name="コンテンツ プレースホルダー 2"/>
          <p:cNvSpPr txBox="1">
            <a:spLocks/>
          </p:cNvSpPr>
          <p:nvPr/>
        </p:nvSpPr>
        <p:spPr>
          <a:xfrm>
            <a:off x="270371" y="2859782"/>
            <a:ext cx="8640960" cy="18516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solidFill>
                  <a:schemeClr val="bg1"/>
                </a:solidFill>
                <a:latin typeface="+mj-ea"/>
                <a:ea typeface="+mj-ea"/>
              </a:rPr>
              <a:t>⇒小論文ではまとめでも自分の意見を示し</a:t>
            </a:r>
            <a:endParaRPr lang="en-US" altLang="ja-JP" sz="3600" dirty="0" smtClean="0">
              <a:solidFill>
                <a:schemeClr val="bg1"/>
              </a:solidFill>
              <a:latin typeface="+mj-ea"/>
              <a:ea typeface="+mj-ea"/>
            </a:endParaRPr>
          </a:p>
          <a:p>
            <a:pPr marL="0" indent="0">
              <a:buNone/>
            </a:pPr>
            <a:r>
              <a:rPr lang="en-US" altLang="ja-JP" sz="3600" dirty="0">
                <a:solidFill>
                  <a:schemeClr val="bg1"/>
                </a:solidFill>
                <a:latin typeface="+mj-ea"/>
                <a:ea typeface="+mj-ea"/>
              </a:rPr>
              <a:t> </a:t>
            </a:r>
            <a:r>
              <a:rPr lang="en-US" altLang="ja-JP" sz="3600" dirty="0" smtClean="0">
                <a:solidFill>
                  <a:schemeClr val="bg1"/>
                </a:solidFill>
                <a:latin typeface="+mj-ea"/>
                <a:ea typeface="+mj-ea"/>
              </a:rPr>
              <a:t>  </a:t>
            </a:r>
            <a:r>
              <a:rPr lang="ja-JP" altLang="en-US" sz="3600" dirty="0" smtClean="0">
                <a:solidFill>
                  <a:schemeClr val="bg1"/>
                </a:solidFill>
                <a:latin typeface="+mj-ea"/>
                <a:ea typeface="+mj-ea"/>
              </a:rPr>
              <a:t>ます。</a:t>
            </a:r>
            <a:r>
              <a:rPr lang="ja-JP" altLang="en-US" sz="3600" dirty="0">
                <a:solidFill>
                  <a:schemeClr val="bg1"/>
                </a:solidFill>
              </a:rPr>
              <a:t>できるだけ「私は○○と思う」と書</a:t>
            </a:r>
            <a:r>
              <a:rPr lang="ja-JP" altLang="en-US" sz="3600" dirty="0" smtClean="0">
                <a:solidFill>
                  <a:schemeClr val="bg1"/>
                </a:solidFill>
              </a:rPr>
              <a:t>か</a:t>
            </a:r>
            <a:endParaRPr lang="en-US" altLang="ja-JP" sz="3600" dirty="0" smtClean="0">
              <a:solidFill>
                <a:schemeClr val="bg1"/>
              </a:solidFill>
            </a:endParaRPr>
          </a:p>
          <a:p>
            <a:pPr marL="0" indent="0">
              <a:buNone/>
            </a:pPr>
            <a:r>
              <a:rPr lang="en-US" altLang="ja-JP" sz="3600" dirty="0">
                <a:solidFill>
                  <a:schemeClr val="bg1"/>
                </a:solidFill>
              </a:rPr>
              <a:t> </a:t>
            </a:r>
            <a:r>
              <a:rPr lang="en-US" altLang="ja-JP" sz="3600" dirty="0" smtClean="0">
                <a:solidFill>
                  <a:schemeClr val="bg1"/>
                </a:solidFill>
              </a:rPr>
              <a:t>   </a:t>
            </a:r>
            <a:r>
              <a:rPr lang="ja-JP" altLang="en-US" sz="3600" dirty="0" smtClean="0">
                <a:solidFill>
                  <a:schemeClr val="bg1"/>
                </a:solidFill>
              </a:rPr>
              <a:t>ない</a:t>
            </a:r>
            <a:r>
              <a:rPr lang="ja-JP" altLang="en-US" sz="3600" dirty="0">
                <a:solidFill>
                  <a:schemeClr val="bg1"/>
                </a:solidFill>
              </a:rPr>
              <a:t>のがコツです</a:t>
            </a:r>
            <a:r>
              <a:rPr lang="ja-JP" altLang="en-US" sz="3600" dirty="0" smtClean="0">
                <a:solidFill>
                  <a:schemeClr val="bg1"/>
                </a:solidFill>
              </a:rPr>
              <a:t>。</a:t>
            </a:r>
            <a:endParaRPr lang="ja-JP" altLang="en-US" sz="3600" dirty="0">
              <a:solidFill>
                <a:schemeClr val="bg1"/>
              </a:solidFill>
            </a:endParaRPr>
          </a:p>
        </p:txBody>
      </p:sp>
    </p:spTree>
    <p:extLst>
      <p:ext uri="{BB962C8B-B14F-4D97-AF65-F5344CB8AC3E}">
        <p14:creationId xmlns:p14="http://schemas.microsoft.com/office/powerpoint/2010/main" val="42012898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251520" y="2067694"/>
            <a:ext cx="8856984" cy="2660601"/>
          </a:xfrm>
        </p:spPr>
        <p:txBody>
          <a:bodyPr>
            <a:noAutofit/>
          </a:bodyPr>
          <a:lstStyle/>
          <a:p>
            <a:pPr marL="0" indent="0">
              <a:buNone/>
            </a:pPr>
            <a:r>
              <a:rPr lang="ja-JP" altLang="en-US" sz="4000" dirty="0" smtClean="0"/>
              <a:t>　　　　　　　は</a:t>
            </a:r>
            <a:r>
              <a:rPr lang="ja-JP" altLang="en-US" sz="4000" dirty="0"/>
              <a:t>、問われたことに対して自分の意見を述べ、他の人が読んだときに確かにそうだなと納得できるように根拠や理由を示す文章です</a:t>
            </a:r>
            <a:r>
              <a:rPr lang="ja-JP" altLang="en-US" sz="4000" dirty="0" smtClean="0"/>
              <a:t>。</a:t>
            </a:r>
            <a:endParaRPr lang="en-US" altLang="ja-JP" sz="4000" dirty="0" smtClean="0"/>
          </a:p>
          <a:p>
            <a:endParaRPr kumimoji="1" lang="en-US" altLang="ja-JP" dirty="0"/>
          </a:p>
          <a:p>
            <a:pPr marL="0" indent="0">
              <a:buNone/>
            </a:pPr>
            <a:endParaRPr kumimoji="1" lang="ja-JP" altLang="en-US" dirty="0"/>
          </a:p>
        </p:txBody>
      </p:sp>
      <p:sp>
        <p:nvSpPr>
          <p:cNvPr id="5" name="正方形/長方形 4"/>
          <p:cNvSpPr/>
          <p:nvPr/>
        </p:nvSpPr>
        <p:spPr>
          <a:xfrm>
            <a:off x="0" y="339502"/>
            <a:ext cx="9144000" cy="1152128"/>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a:spLocks noGrp="1"/>
          </p:cNvSpPr>
          <p:nvPr>
            <p:ph type="title"/>
          </p:nvPr>
        </p:nvSpPr>
        <p:spPr>
          <a:xfrm>
            <a:off x="323528" y="452078"/>
            <a:ext cx="8136904" cy="926976"/>
          </a:xfrm>
        </p:spPr>
        <p:txBody>
          <a:bodyPr>
            <a:noAutofit/>
          </a:bodyPr>
          <a:lstStyle/>
          <a:p>
            <a:r>
              <a:rPr lang="ja-JP" altLang="en-US" dirty="0" smtClean="0">
                <a:solidFill>
                  <a:schemeClr val="bg1"/>
                </a:solidFill>
              </a:rPr>
              <a:t>「小論文</a:t>
            </a:r>
            <a:r>
              <a:rPr lang="ja-JP" altLang="en-US" dirty="0">
                <a:solidFill>
                  <a:schemeClr val="bg1"/>
                </a:solidFill>
              </a:rPr>
              <a:t>の</a:t>
            </a:r>
            <a:r>
              <a:rPr lang="ja-JP" altLang="en-US" dirty="0" smtClean="0">
                <a:solidFill>
                  <a:schemeClr val="bg1"/>
                </a:solidFill>
              </a:rPr>
              <a:t>特徴」を確認</a:t>
            </a:r>
            <a:endParaRPr kumimoji="1" lang="ja-JP" altLang="en-US" dirty="0">
              <a:solidFill>
                <a:schemeClr val="bg1"/>
              </a:solidFill>
            </a:endParaRPr>
          </a:p>
        </p:txBody>
      </p:sp>
      <p:sp>
        <p:nvSpPr>
          <p:cNvPr id="7" name="正方形/長方形 6"/>
          <p:cNvSpPr/>
          <p:nvPr/>
        </p:nvSpPr>
        <p:spPr>
          <a:xfrm>
            <a:off x="251520" y="1851670"/>
            <a:ext cx="2376264" cy="86409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800" dirty="0" smtClean="0"/>
              <a:t>小論文 </a:t>
            </a:r>
            <a:endParaRPr kumimoji="1" lang="ja-JP" altLang="en-US" sz="4400" dirty="0"/>
          </a:p>
        </p:txBody>
      </p:sp>
    </p:spTree>
    <p:extLst>
      <p:ext uri="{BB962C8B-B14F-4D97-AF65-F5344CB8AC3E}">
        <p14:creationId xmlns:p14="http://schemas.microsoft.com/office/powerpoint/2010/main" val="2822351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467544" y="1793354"/>
            <a:ext cx="8208912" cy="3154660"/>
          </a:xfrm>
        </p:spPr>
        <p:txBody>
          <a:bodyPr>
            <a:noAutofit/>
          </a:bodyPr>
          <a:lstStyle/>
          <a:p>
            <a:pPr marL="0" indent="0">
              <a:buNone/>
            </a:pPr>
            <a:r>
              <a:rPr lang="ja-JP" altLang="en-US" sz="4800" dirty="0">
                <a:solidFill>
                  <a:srgbClr val="FF0000"/>
                </a:solidFill>
              </a:rPr>
              <a:t>①</a:t>
            </a:r>
            <a:r>
              <a:rPr lang="ja-JP" altLang="en-US" sz="4800" dirty="0" smtClean="0">
                <a:solidFill>
                  <a:srgbClr val="FF0000"/>
                </a:solidFill>
              </a:rPr>
              <a:t>書き出し</a:t>
            </a:r>
            <a:r>
              <a:rPr lang="ja-JP" altLang="en-US" sz="4800" dirty="0">
                <a:solidFill>
                  <a:srgbClr val="CC3300"/>
                </a:solidFill>
              </a:rPr>
              <a:t>　</a:t>
            </a:r>
            <a:r>
              <a:rPr lang="ja-JP" altLang="en-US" dirty="0" smtClean="0"/>
              <a:t>→はっきり</a:t>
            </a:r>
            <a:r>
              <a:rPr lang="ja-JP" altLang="en-US" dirty="0"/>
              <a:t>問題に</a:t>
            </a:r>
            <a:r>
              <a:rPr lang="ja-JP" altLang="en-US" dirty="0" smtClean="0"/>
              <a:t>答える</a:t>
            </a:r>
            <a:endParaRPr lang="en-US" altLang="ja-JP" sz="3600" dirty="0">
              <a:solidFill>
                <a:srgbClr val="CC3300"/>
              </a:solidFill>
            </a:endParaRPr>
          </a:p>
          <a:p>
            <a:pPr marL="0" indent="0">
              <a:buNone/>
            </a:pPr>
            <a:r>
              <a:rPr lang="ja-JP" altLang="en-US" sz="4800" dirty="0">
                <a:solidFill>
                  <a:srgbClr val="FF0000"/>
                </a:solidFill>
              </a:rPr>
              <a:t>②</a:t>
            </a:r>
            <a:r>
              <a:rPr lang="ja-JP" altLang="en-US" sz="4800" dirty="0" smtClean="0">
                <a:solidFill>
                  <a:srgbClr val="FF0000"/>
                </a:solidFill>
              </a:rPr>
              <a:t>具体例</a:t>
            </a:r>
            <a:r>
              <a:rPr lang="ja-JP" altLang="en-US" sz="4800" dirty="0" smtClean="0">
                <a:solidFill>
                  <a:srgbClr val="CC3300"/>
                </a:solidFill>
              </a:rPr>
              <a:t>　　</a:t>
            </a:r>
            <a:r>
              <a:rPr lang="ja-JP" altLang="en-US" dirty="0" smtClean="0"/>
              <a:t>→根拠</a:t>
            </a:r>
            <a:r>
              <a:rPr lang="ja-JP" altLang="en-US" dirty="0"/>
              <a:t>や理由を説明</a:t>
            </a:r>
            <a:r>
              <a:rPr lang="ja-JP" altLang="en-US" dirty="0" smtClean="0"/>
              <a:t>する</a:t>
            </a:r>
            <a:endParaRPr lang="en-US" altLang="ja-JP" sz="2800" dirty="0">
              <a:solidFill>
                <a:srgbClr val="CC3300"/>
              </a:solidFill>
            </a:endParaRPr>
          </a:p>
          <a:p>
            <a:pPr marL="0" indent="0">
              <a:buNone/>
            </a:pPr>
            <a:r>
              <a:rPr lang="ja-JP" altLang="en-US" sz="4800" dirty="0">
                <a:solidFill>
                  <a:srgbClr val="FF0000"/>
                </a:solidFill>
              </a:rPr>
              <a:t>③</a:t>
            </a:r>
            <a:r>
              <a:rPr lang="ja-JP" altLang="en-US" sz="4800" dirty="0" smtClean="0">
                <a:solidFill>
                  <a:srgbClr val="FF0000"/>
                </a:solidFill>
              </a:rPr>
              <a:t>まとめ</a:t>
            </a:r>
            <a:r>
              <a:rPr lang="ja-JP" altLang="en-US" sz="4800" dirty="0" smtClean="0">
                <a:solidFill>
                  <a:srgbClr val="CC3300"/>
                </a:solidFill>
              </a:rPr>
              <a:t>　　 </a:t>
            </a:r>
            <a:r>
              <a:rPr lang="ja-JP" altLang="en-US" dirty="0" smtClean="0"/>
              <a:t>→書き出し</a:t>
            </a:r>
            <a:r>
              <a:rPr lang="ja-JP" altLang="en-US" dirty="0"/>
              <a:t>の意見を</a:t>
            </a:r>
            <a:r>
              <a:rPr lang="ja-JP" altLang="en-US" dirty="0" smtClean="0"/>
              <a:t>もう一度</a:t>
            </a:r>
            <a:endParaRPr lang="en-US" altLang="ja-JP" dirty="0" smtClean="0"/>
          </a:p>
          <a:p>
            <a:pPr marL="0" indent="0">
              <a:buNone/>
            </a:pPr>
            <a:r>
              <a:rPr lang="en-US" altLang="ja-JP" dirty="0"/>
              <a:t> </a:t>
            </a:r>
            <a:r>
              <a:rPr lang="en-US" altLang="ja-JP" dirty="0" smtClean="0"/>
              <a:t>                                     </a:t>
            </a:r>
            <a:r>
              <a:rPr lang="ja-JP" altLang="en-US" dirty="0" smtClean="0"/>
              <a:t>述べる</a:t>
            </a:r>
            <a:endParaRPr kumimoji="1" lang="en-US" altLang="ja-JP" sz="2800" dirty="0"/>
          </a:p>
          <a:p>
            <a:pPr marL="0" indent="0">
              <a:buNone/>
            </a:pPr>
            <a:endParaRPr kumimoji="1" lang="ja-JP" altLang="en-US" dirty="0"/>
          </a:p>
        </p:txBody>
      </p:sp>
      <p:sp>
        <p:nvSpPr>
          <p:cNvPr id="5" name="正方形/長方形 4"/>
          <p:cNvSpPr/>
          <p:nvPr/>
        </p:nvSpPr>
        <p:spPr>
          <a:xfrm>
            <a:off x="0" y="411510"/>
            <a:ext cx="9144000" cy="1152128"/>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a:spLocks noGrp="1"/>
          </p:cNvSpPr>
          <p:nvPr>
            <p:ph type="title"/>
          </p:nvPr>
        </p:nvSpPr>
        <p:spPr>
          <a:xfrm>
            <a:off x="323528" y="524086"/>
            <a:ext cx="8136904" cy="926976"/>
          </a:xfrm>
        </p:spPr>
        <p:txBody>
          <a:bodyPr>
            <a:noAutofit/>
          </a:bodyPr>
          <a:lstStyle/>
          <a:p>
            <a:r>
              <a:rPr lang="ja-JP" altLang="en-US" dirty="0" smtClean="0">
                <a:solidFill>
                  <a:schemeClr val="bg1"/>
                </a:solidFill>
              </a:rPr>
              <a:t>ポイントを確認</a:t>
            </a:r>
            <a:endParaRPr kumimoji="1" lang="ja-JP" altLang="en-US" dirty="0">
              <a:solidFill>
                <a:schemeClr val="bg1"/>
              </a:solidFill>
            </a:endParaRPr>
          </a:p>
        </p:txBody>
      </p:sp>
    </p:spTree>
    <p:extLst>
      <p:ext uri="{BB962C8B-B14F-4D97-AF65-F5344CB8AC3E}">
        <p14:creationId xmlns:p14="http://schemas.microsoft.com/office/powerpoint/2010/main" val="15415592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タイトル 1"/>
          <p:cNvSpPr>
            <a:spLocks noGrp="1"/>
          </p:cNvSpPr>
          <p:nvPr>
            <p:ph type="title"/>
          </p:nvPr>
        </p:nvSpPr>
        <p:spPr>
          <a:xfrm>
            <a:off x="662880" y="123478"/>
            <a:ext cx="8229600" cy="1143000"/>
          </a:xfrm>
        </p:spPr>
        <p:txBody>
          <a:bodyPr/>
          <a:lstStyle/>
          <a:p>
            <a:r>
              <a:rPr kumimoji="1" lang="ja-JP" altLang="en-US" dirty="0" smtClean="0"/>
              <a:t>           の出題形式</a:t>
            </a:r>
            <a:endParaRPr kumimoji="1" lang="ja-JP" altLang="en-US" dirty="0"/>
          </a:p>
        </p:txBody>
      </p:sp>
      <p:sp>
        <p:nvSpPr>
          <p:cNvPr id="5" name="コンテンツ プレースホルダー 2"/>
          <p:cNvSpPr>
            <a:spLocks noGrp="1"/>
          </p:cNvSpPr>
          <p:nvPr>
            <p:ph idx="1"/>
          </p:nvPr>
        </p:nvSpPr>
        <p:spPr>
          <a:xfrm>
            <a:off x="179512" y="1419622"/>
            <a:ext cx="8892480" cy="3543300"/>
          </a:xfrm>
        </p:spPr>
        <p:txBody>
          <a:bodyPr>
            <a:normAutofit/>
          </a:bodyPr>
          <a:lstStyle/>
          <a:p>
            <a:r>
              <a:rPr kumimoji="1" lang="ja-JP" altLang="en-US" b="1" dirty="0" smtClean="0">
                <a:solidFill>
                  <a:srgbClr val="FF0000"/>
                </a:solidFill>
              </a:rPr>
              <a:t>テーマ型小論文</a:t>
            </a:r>
            <a:r>
              <a:rPr lang="ja-JP" altLang="en-US" b="1" dirty="0"/>
              <a:t>：</a:t>
            </a:r>
            <a:r>
              <a:rPr kumimoji="1" lang="ja-JP" altLang="en-US" b="1" dirty="0" smtClean="0"/>
              <a:t>設問文のみ</a:t>
            </a:r>
            <a:endParaRPr kumimoji="1" lang="en-US" altLang="ja-JP" b="1" dirty="0" smtClean="0"/>
          </a:p>
          <a:p>
            <a:pPr marL="0" indent="0">
              <a:buNone/>
            </a:pPr>
            <a:r>
              <a:rPr kumimoji="1" lang="ja-JP" altLang="en-US" dirty="0" smtClean="0"/>
              <a:t>　                   </a:t>
            </a:r>
            <a:r>
              <a:rPr kumimoji="1" lang="ja-JP" altLang="en-US" sz="2800" dirty="0" smtClean="0"/>
              <a:t>→自分の経験をもとに考えを述べます。</a:t>
            </a:r>
            <a:endParaRPr kumimoji="1" lang="en-US" altLang="ja-JP" sz="2800" dirty="0" smtClean="0"/>
          </a:p>
          <a:p>
            <a:r>
              <a:rPr lang="ja-JP" altLang="en-US" b="1" dirty="0" smtClean="0">
                <a:solidFill>
                  <a:srgbClr val="FF0000"/>
                </a:solidFill>
              </a:rPr>
              <a:t>課題文型小論文</a:t>
            </a:r>
            <a:r>
              <a:rPr lang="ja-JP" altLang="en-US" b="1" dirty="0" smtClean="0"/>
              <a:t>：設問文＋課題文</a:t>
            </a:r>
            <a:endParaRPr lang="en-US" altLang="ja-JP" b="1" dirty="0" smtClean="0"/>
          </a:p>
          <a:p>
            <a:pPr marL="0" indent="0">
              <a:buNone/>
            </a:pPr>
            <a:r>
              <a:rPr lang="ja-JP" altLang="en-US" dirty="0"/>
              <a:t>　</a:t>
            </a:r>
            <a:r>
              <a:rPr lang="ja-JP" altLang="en-US" dirty="0" smtClean="0"/>
              <a:t>                   </a:t>
            </a:r>
            <a:r>
              <a:rPr lang="ja-JP" altLang="en-US" sz="2800" dirty="0" smtClean="0"/>
              <a:t>→文章の読解力が求められます。</a:t>
            </a:r>
            <a:endParaRPr lang="en-US" altLang="ja-JP" sz="2800" dirty="0" smtClean="0"/>
          </a:p>
          <a:p>
            <a:r>
              <a:rPr kumimoji="1" lang="ja-JP" altLang="en-US" b="1" dirty="0" smtClean="0">
                <a:solidFill>
                  <a:srgbClr val="FF0000"/>
                </a:solidFill>
              </a:rPr>
              <a:t>資料型小論文</a:t>
            </a:r>
            <a:r>
              <a:rPr kumimoji="1" lang="ja-JP" altLang="en-US" b="1" dirty="0" smtClean="0"/>
              <a:t>：設問文＋グラフ、表など</a:t>
            </a:r>
            <a:endParaRPr kumimoji="1" lang="en-US" altLang="ja-JP" b="1" dirty="0" smtClean="0"/>
          </a:p>
          <a:p>
            <a:pPr marL="0" indent="0">
              <a:buNone/>
            </a:pPr>
            <a:r>
              <a:rPr lang="ja-JP" altLang="en-US" dirty="0"/>
              <a:t>　</a:t>
            </a:r>
            <a:r>
              <a:rPr lang="ja-JP" altLang="en-US" dirty="0" smtClean="0"/>
              <a:t>                   </a:t>
            </a:r>
            <a:r>
              <a:rPr lang="ja-JP" altLang="en-US" sz="2800" dirty="0" smtClean="0"/>
              <a:t>→資料が正しく読み取れるかが問われます。</a:t>
            </a:r>
            <a:endParaRPr kumimoji="1" lang="ja-JP" altLang="en-US" sz="2800" dirty="0"/>
          </a:p>
        </p:txBody>
      </p:sp>
      <p:sp>
        <p:nvSpPr>
          <p:cNvPr id="7" name="正方形/長方形 6"/>
          <p:cNvSpPr/>
          <p:nvPr/>
        </p:nvSpPr>
        <p:spPr>
          <a:xfrm>
            <a:off x="2123728" y="181496"/>
            <a:ext cx="1872208" cy="1008112"/>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8" name="円/楕円 4"/>
          <p:cNvSpPr/>
          <p:nvPr/>
        </p:nvSpPr>
        <p:spPr>
          <a:xfrm rot="10800000">
            <a:off x="8423920" y="0"/>
            <a:ext cx="720080" cy="1052736"/>
          </a:xfrm>
          <a:custGeom>
            <a:avLst/>
            <a:gdLst/>
            <a:ahLst/>
            <a:cxnLst/>
            <a:rect l="l" t="t" r="r" b="b"/>
            <a:pathLst>
              <a:path w="720080" h="1052736">
                <a:moveTo>
                  <a:pt x="0" y="0"/>
                </a:moveTo>
                <a:cubicBezTo>
                  <a:pt x="397689" y="0"/>
                  <a:pt x="720080" y="322391"/>
                  <a:pt x="720080" y="720080"/>
                </a:cubicBezTo>
                <a:cubicBezTo>
                  <a:pt x="720080" y="840704"/>
                  <a:pt x="690421" y="954400"/>
                  <a:pt x="635068" y="1052736"/>
                </a:cubicBezTo>
                <a:lnTo>
                  <a:pt x="0" y="1052736"/>
                </a:lnTo>
                <a:close/>
              </a:path>
            </a:pathLst>
          </a:cu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4"/>
          <p:cNvSpPr/>
          <p:nvPr/>
        </p:nvSpPr>
        <p:spPr>
          <a:xfrm rot="10800000" flipH="1">
            <a:off x="-8769" y="1"/>
            <a:ext cx="648072" cy="1052736"/>
          </a:xfrm>
          <a:custGeom>
            <a:avLst/>
            <a:gdLst/>
            <a:ahLst/>
            <a:cxnLst/>
            <a:rect l="l" t="t" r="r" b="b"/>
            <a:pathLst>
              <a:path w="720080" h="1052736">
                <a:moveTo>
                  <a:pt x="0" y="0"/>
                </a:moveTo>
                <a:cubicBezTo>
                  <a:pt x="397689" y="0"/>
                  <a:pt x="720080" y="322391"/>
                  <a:pt x="720080" y="720080"/>
                </a:cubicBezTo>
                <a:cubicBezTo>
                  <a:pt x="720080" y="840704"/>
                  <a:pt x="690421" y="954400"/>
                  <a:pt x="635068" y="1052736"/>
                </a:cubicBezTo>
                <a:lnTo>
                  <a:pt x="0" y="1052736"/>
                </a:lnTo>
                <a:close/>
              </a:path>
            </a:pathLst>
          </a:cu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26656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229</Words>
  <Application>Microsoft Office PowerPoint</Application>
  <PresentationFormat>画面に合わせる (16:9)</PresentationFormat>
  <Paragraphs>116</Paragraphs>
  <Slides>28</Slides>
  <Notes>2</Notes>
  <HiddenSlides>0</HiddenSlides>
  <MMClips>0</MMClips>
  <ScaleCrop>false</ScaleCrop>
  <HeadingPairs>
    <vt:vector size="4" baseType="variant">
      <vt:variant>
        <vt:lpstr>テーマ</vt:lpstr>
      </vt:variant>
      <vt:variant>
        <vt:i4>1</vt:i4>
      </vt:variant>
      <vt:variant>
        <vt:lpstr>スライド タイトル</vt:lpstr>
      </vt:variant>
      <vt:variant>
        <vt:i4>28</vt:i4>
      </vt:variant>
    </vt:vector>
  </HeadingPairs>
  <TitlesOfParts>
    <vt:vector size="29" baseType="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小論文の特徴</vt:lpstr>
      <vt:lpstr>PowerPoint プレゼンテーション</vt:lpstr>
      <vt:lpstr>①書き出しのポイント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②具体例のポイント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③まとめのポイント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「小論文の特徴」を確認</vt:lpstr>
      <vt:lpstr>ポイントを確認</vt:lpstr>
      <vt:lpstr>           の出題形式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revision>24</cp:revision>
  <dcterms:created xsi:type="dcterms:W3CDTF">2017-10-23T08:14:13Z</dcterms:created>
  <dcterms:modified xsi:type="dcterms:W3CDTF">2017-11-08T01:20:03Z</dcterms:modified>
</cp:coreProperties>
</file>