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840"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597819"/>
            <a:ext cx="7772400" cy="1102519"/>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0C916086-C010-427F-BD8B-F56826306C0B}" type="datetimeFigureOut">
              <a:rPr kumimoji="1" lang="ja-JP" altLang="en-US" smtClean="0"/>
              <a:t>2017/11/8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803E21-B6F0-48F8-A846-E28ADA84E696}" type="slidenum">
              <a:rPr kumimoji="1" lang="ja-JP" altLang="en-US" smtClean="0"/>
              <a:t>‹#›</a:t>
            </a:fld>
            <a:endParaRPr kumimoji="1" lang="ja-JP" altLang="en-US"/>
          </a:p>
        </p:txBody>
      </p:sp>
    </p:spTree>
    <p:extLst>
      <p:ext uri="{BB962C8B-B14F-4D97-AF65-F5344CB8AC3E}">
        <p14:creationId xmlns:p14="http://schemas.microsoft.com/office/powerpoint/2010/main" val="2334707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C916086-C010-427F-BD8B-F56826306C0B}" type="datetimeFigureOut">
              <a:rPr kumimoji="1" lang="ja-JP" altLang="en-US" smtClean="0"/>
              <a:t>2017/11/8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803E21-B6F0-48F8-A846-E28ADA84E696}" type="slidenum">
              <a:rPr kumimoji="1" lang="ja-JP" altLang="en-US" smtClean="0"/>
              <a:t>‹#›</a:t>
            </a:fld>
            <a:endParaRPr kumimoji="1" lang="ja-JP" altLang="en-US"/>
          </a:p>
        </p:txBody>
      </p:sp>
    </p:spTree>
    <p:extLst>
      <p:ext uri="{BB962C8B-B14F-4D97-AF65-F5344CB8AC3E}">
        <p14:creationId xmlns:p14="http://schemas.microsoft.com/office/powerpoint/2010/main" val="4033479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3305176"/>
            <a:ext cx="7772400" cy="1021556"/>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C916086-C010-427F-BD8B-F56826306C0B}" type="datetimeFigureOut">
              <a:rPr kumimoji="1" lang="ja-JP" altLang="en-US" smtClean="0"/>
              <a:t>2017/11/8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803E21-B6F0-48F8-A846-E28ADA84E696}" type="slidenum">
              <a:rPr kumimoji="1" lang="ja-JP" altLang="en-US" smtClean="0"/>
              <a:t>‹#›</a:t>
            </a:fld>
            <a:endParaRPr kumimoji="1" lang="ja-JP" altLang="en-US"/>
          </a:p>
        </p:txBody>
      </p:sp>
    </p:spTree>
    <p:extLst>
      <p:ext uri="{BB962C8B-B14F-4D97-AF65-F5344CB8AC3E}">
        <p14:creationId xmlns:p14="http://schemas.microsoft.com/office/powerpoint/2010/main" val="2648962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0C916086-C010-427F-BD8B-F56826306C0B}" type="datetimeFigureOut">
              <a:rPr kumimoji="1" lang="ja-JP" altLang="en-US" smtClean="0"/>
              <a:t>2017/11/8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803E21-B6F0-48F8-A846-E28ADA84E696}" type="slidenum">
              <a:rPr kumimoji="1" lang="ja-JP" altLang="en-US" smtClean="0"/>
              <a:t>‹#›</a:t>
            </a:fld>
            <a:endParaRPr kumimoji="1" lang="ja-JP" altLang="en-US"/>
          </a:p>
        </p:txBody>
      </p:sp>
    </p:spTree>
    <p:extLst>
      <p:ext uri="{BB962C8B-B14F-4D97-AF65-F5344CB8AC3E}">
        <p14:creationId xmlns:p14="http://schemas.microsoft.com/office/powerpoint/2010/main" val="32694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C916086-C010-427F-BD8B-F56826306C0B}" type="datetimeFigureOut">
              <a:rPr kumimoji="1" lang="ja-JP" altLang="en-US" smtClean="0"/>
              <a:t>2017/11/8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1803E21-B6F0-48F8-A846-E28ADA84E696}" type="slidenum">
              <a:rPr kumimoji="1" lang="ja-JP" altLang="en-US" smtClean="0"/>
              <a:t>‹#›</a:t>
            </a:fld>
            <a:endParaRPr kumimoji="1" lang="ja-JP" altLang="en-US"/>
          </a:p>
        </p:txBody>
      </p:sp>
    </p:spTree>
    <p:extLst>
      <p:ext uri="{BB962C8B-B14F-4D97-AF65-F5344CB8AC3E}">
        <p14:creationId xmlns:p14="http://schemas.microsoft.com/office/powerpoint/2010/main" val="355321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C916086-C010-427F-BD8B-F56826306C0B}" type="datetimeFigureOut">
              <a:rPr kumimoji="1" lang="ja-JP" altLang="en-US" smtClean="0"/>
              <a:t>2017/11/8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1803E21-B6F0-48F8-A846-E28ADA84E696}" type="slidenum">
              <a:rPr kumimoji="1" lang="ja-JP" altLang="en-US" smtClean="0"/>
              <a:t>‹#›</a:t>
            </a:fld>
            <a:endParaRPr kumimoji="1" lang="ja-JP" altLang="en-US"/>
          </a:p>
        </p:txBody>
      </p:sp>
    </p:spTree>
    <p:extLst>
      <p:ext uri="{BB962C8B-B14F-4D97-AF65-F5344CB8AC3E}">
        <p14:creationId xmlns:p14="http://schemas.microsoft.com/office/powerpoint/2010/main" val="126577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C916086-C010-427F-BD8B-F56826306C0B}" type="datetimeFigureOut">
              <a:rPr kumimoji="1" lang="ja-JP" altLang="en-US" smtClean="0"/>
              <a:t>2017/11/8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1803E21-B6F0-48F8-A846-E28ADA84E696}" type="slidenum">
              <a:rPr kumimoji="1" lang="ja-JP" altLang="en-US" smtClean="0"/>
              <a:t>‹#›</a:t>
            </a:fld>
            <a:endParaRPr kumimoji="1" lang="ja-JP" altLang="en-US"/>
          </a:p>
        </p:txBody>
      </p:sp>
    </p:spTree>
    <p:extLst>
      <p:ext uri="{BB962C8B-B14F-4D97-AF65-F5344CB8AC3E}">
        <p14:creationId xmlns:p14="http://schemas.microsoft.com/office/powerpoint/2010/main" val="3994153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04787"/>
            <a:ext cx="3008313" cy="8715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C916086-C010-427F-BD8B-F56826306C0B}" type="datetimeFigureOut">
              <a:rPr kumimoji="1" lang="ja-JP" altLang="en-US" smtClean="0"/>
              <a:t>2017/11/8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803E21-B6F0-48F8-A846-E28ADA84E696}" type="slidenum">
              <a:rPr kumimoji="1" lang="ja-JP" altLang="en-US" smtClean="0"/>
              <a:t>‹#›</a:t>
            </a:fld>
            <a:endParaRPr kumimoji="1" lang="ja-JP" altLang="en-US"/>
          </a:p>
        </p:txBody>
      </p:sp>
    </p:spTree>
    <p:extLst>
      <p:ext uri="{BB962C8B-B14F-4D97-AF65-F5344CB8AC3E}">
        <p14:creationId xmlns:p14="http://schemas.microsoft.com/office/powerpoint/2010/main" val="2410605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3600450"/>
            <a:ext cx="5486400" cy="425054"/>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C916086-C010-427F-BD8B-F56826306C0B}" type="datetimeFigureOut">
              <a:rPr kumimoji="1" lang="ja-JP" altLang="en-US" smtClean="0"/>
              <a:t>2017/11/8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803E21-B6F0-48F8-A846-E28ADA84E696}" type="slidenum">
              <a:rPr kumimoji="1" lang="ja-JP" altLang="en-US" smtClean="0"/>
              <a:t>‹#›</a:t>
            </a:fld>
            <a:endParaRPr kumimoji="1" lang="ja-JP" altLang="en-US"/>
          </a:p>
        </p:txBody>
      </p:sp>
    </p:spTree>
    <p:extLst>
      <p:ext uri="{BB962C8B-B14F-4D97-AF65-F5344CB8AC3E}">
        <p14:creationId xmlns:p14="http://schemas.microsoft.com/office/powerpoint/2010/main" val="2925462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C916086-C010-427F-BD8B-F56826306C0B}" type="datetimeFigureOut">
              <a:rPr kumimoji="1" lang="ja-JP" altLang="en-US" smtClean="0"/>
              <a:t>2017/11/8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803E21-B6F0-48F8-A846-E28ADA84E696}" type="slidenum">
              <a:rPr kumimoji="1" lang="ja-JP" altLang="en-US" smtClean="0"/>
              <a:t>‹#›</a:t>
            </a:fld>
            <a:endParaRPr kumimoji="1" lang="ja-JP" altLang="en-US"/>
          </a:p>
        </p:txBody>
      </p:sp>
    </p:spTree>
    <p:extLst>
      <p:ext uri="{BB962C8B-B14F-4D97-AF65-F5344CB8AC3E}">
        <p14:creationId xmlns:p14="http://schemas.microsoft.com/office/powerpoint/2010/main" val="2157315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05979"/>
            <a:ext cx="2057400" cy="4388644"/>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05979"/>
            <a:ext cx="6019800" cy="4388644"/>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C916086-C010-427F-BD8B-F56826306C0B}" type="datetimeFigureOut">
              <a:rPr kumimoji="1" lang="ja-JP" altLang="en-US" smtClean="0"/>
              <a:t>2017/11/8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803E21-B6F0-48F8-A846-E28ADA84E696}" type="slidenum">
              <a:rPr kumimoji="1" lang="ja-JP" altLang="en-US" smtClean="0"/>
              <a:t>‹#›</a:t>
            </a:fld>
            <a:endParaRPr kumimoji="1" lang="ja-JP" altLang="en-US"/>
          </a:p>
        </p:txBody>
      </p:sp>
    </p:spTree>
    <p:extLst>
      <p:ext uri="{BB962C8B-B14F-4D97-AF65-F5344CB8AC3E}">
        <p14:creationId xmlns:p14="http://schemas.microsoft.com/office/powerpoint/2010/main" val="458454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C916086-C010-427F-BD8B-F56826306C0B}" type="datetimeFigureOut">
              <a:rPr kumimoji="1" lang="ja-JP" altLang="en-US" smtClean="0"/>
              <a:t>2017/11/8</a:t>
            </a:fld>
            <a:endParaRPr kumimoji="1" lang="ja-JP" altLang="en-US"/>
          </a:p>
        </p:txBody>
      </p:sp>
      <p:sp>
        <p:nvSpPr>
          <p:cNvPr id="5" name="フッター プレースホルダー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1803E21-B6F0-48F8-A846-E28ADA84E696}" type="slidenum">
              <a:rPr kumimoji="1" lang="ja-JP" altLang="en-US" smtClean="0"/>
              <a:t>‹#›</a:t>
            </a:fld>
            <a:endParaRPr kumimoji="1" lang="ja-JP" altLang="en-US"/>
          </a:p>
        </p:txBody>
      </p:sp>
    </p:spTree>
    <p:extLst>
      <p:ext uri="{BB962C8B-B14F-4D97-AF65-F5344CB8AC3E}">
        <p14:creationId xmlns:p14="http://schemas.microsoft.com/office/powerpoint/2010/main" val="3728942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123478"/>
            <a:ext cx="9144000" cy="5020022"/>
          </a:xfrm>
          <a:prstGeom prst="rect">
            <a:avLst/>
          </a:prstGeom>
          <a:noFill/>
          <a:ln w="254000" cap="rnd" cmpd="sng">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74748" y="1707654"/>
            <a:ext cx="8136904" cy="187220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txBox="1">
            <a:spLocks/>
          </p:cNvSpPr>
          <p:nvPr/>
        </p:nvSpPr>
        <p:spPr>
          <a:xfrm>
            <a:off x="-2740" y="2169898"/>
            <a:ext cx="7772400" cy="830997"/>
          </a:xfrm>
          <a:prstGeom prst="rect">
            <a:avLst/>
          </a:prstGeom>
        </p:spPr>
        <p:txBody>
          <a:bodyPr vert="horz" lIns="91440" tIns="45720" rIns="91440" bIns="45720" rtlCol="0" anchor="ctr">
            <a:sp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4800" dirty="0" smtClean="0">
                <a:solidFill>
                  <a:schemeClr val="bg1"/>
                </a:solidFill>
                <a:latin typeface="+mj-ea"/>
              </a:rPr>
              <a:t>課題文型小論文のポイント</a:t>
            </a:r>
            <a:endParaRPr lang="ja-JP" altLang="en-US" sz="4800" dirty="0">
              <a:solidFill>
                <a:schemeClr val="bg1"/>
              </a:solidFill>
              <a:latin typeface="+mj-ea"/>
            </a:endParaRPr>
          </a:p>
        </p:txBody>
      </p:sp>
    </p:spTree>
    <p:extLst>
      <p:ext uri="{BB962C8B-B14F-4D97-AF65-F5344CB8AC3E}">
        <p14:creationId xmlns:p14="http://schemas.microsoft.com/office/powerpoint/2010/main" val="29815162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タイトル 1"/>
          <p:cNvSpPr>
            <a:spLocks noGrp="1"/>
          </p:cNvSpPr>
          <p:nvPr>
            <p:ph type="title"/>
          </p:nvPr>
        </p:nvSpPr>
        <p:spPr>
          <a:xfrm>
            <a:off x="662880" y="123478"/>
            <a:ext cx="8229600" cy="1143000"/>
          </a:xfrm>
        </p:spPr>
        <p:txBody>
          <a:bodyPr/>
          <a:lstStyle/>
          <a:p>
            <a:r>
              <a:rPr kumimoji="1" lang="ja-JP" altLang="en-US" dirty="0" smtClean="0"/>
              <a:t>           の出題形式</a:t>
            </a:r>
            <a:endParaRPr kumimoji="1" lang="ja-JP" altLang="en-US" dirty="0"/>
          </a:p>
        </p:txBody>
      </p:sp>
      <p:sp>
        <p:nvSpPr>
          <p:cNvPr id="5" name="コンテンツ プレースホルダー 2"/>
          <p:cNvSpPr>
            <a:spLocks noGrp="1"/>
          </p:cNvSpPr>
          <p:nvPr>
            <p:ph idx="1"/>
          </p:nvPr>
        </p:nvSpPr>
        <p:spPr>
          <a:xfrm>
            <a:off x="179512" y="1419622"/>
            <a:ext cx="8892480" cy="3543300"/>
          </a:xfrm>
        </p:spPr>
        <p:txBody>
          <a:bodyPr>
            <a:normAutofit/>
          </a:bodyPr>
          <a:lstStyle/>
          <a:p>
            <a:r>
              <a:rPr kumimoji="1" lang="ja-JP" altLang="en-US" b="1" dirty="0" smtClean="0">
                <a:solidFill>
                  <a:srgbClr val="FF0000"/>
                </a:solidFill>
              </a:rPr>
              <a:t>テーマ型小論文</a:t>
            </a:r>
            <a:r>
              <a:rPr lang="ja-JP" altLang="en-US" b="1" dirty="0"/>
              <a:t>：</a:t>
            </a:r>
            <a:r>
              <a:rPr kumimoji="1" lang="ja-JP" altLang="en-US" b="1" dirty="0" smtClean="0"/>
              <a:t>設問文のみ</a:t>
            </a:r>
            <a:endParaRPr kumimoji="1" lang="en-US" altLang="ja-JP" b="1" dirty="0" smtClean="0"/>
          </a:p>
          <a:p>
            <a:pPr marL="0" indent="0">
              <a:buNone/>
            </a:pPr>
            <a:r>
              <a:rPr kumimoji="1" lang="ja-JP" altLang="en-US" dirty="0" smtClean="0"/>
              <a:t>　                   </a:t>
            </a:r>
            <a:r>
              <a:rPr kumimoji="1" lang="ja-JP" altLang="en-US" sz="2800" dirty="0" smtClean="0"/>
              <a:t>→自分の経験をもとに考えを述べます。</a:t>
            </a:r>
            <a:endParaRPr kumimoji="1" lang="en-US" altLang="ja-JP" sz="2800" dirty="0" smtClean="0"/>
          </a:p>
          <a:p>
            <a:r>
              <a:rPr lang="ja-JP" altLang="en-US" b="1" dirty="0" smtClean="0">
                <a:solidFill>
                  <a:srgbClr val="FF0000"/>
                </a:solidFill>
              </a:rPr>
              <a:t>課題文型小論文</a:t>
            </a:r>
            <a:r>
              <a:rPr lang="ja-JP" altLang="en-US" b="1" dirty="0" smtClean="0"/>
              <a:t>：設問文＋課題文</a:t>
            </a:r>
            <a:endParaRPr lang="en-US" altLang="ja-JP" b="1" dirty="0" smtClean="0"/>
          </a:p>
          <a:p>
            <a:pPr marL="0" indent="0">
              <a:buNone/>
            </a:pPr>
            <a:r>
              <a:rPr lang="ja-JP" altLang="en-US" dirty="0"/>
              <a:t>　</a:t>
            </a:r>
            <a:r>
              <a:rPr lang="ja-JP" altLang="en-US" dirty="0" smtClean="0"/>
              <a:t>                   </a:t>
            </a:r>
            <a:r>
              <a:rPr lang="ja-JP" altLang="en-US" sz="2800" dirty="0" smtClean="0"/>
              <a:t>→文章の読解力が求められます。</a:t>
            </a:r>
            <a:endParaRPr lang="en-US" altLang="ja-JP" sz="2800" dirty="0" smtClean="0"/>
          </a:p>
          <a:p>
            <a:r>
              <a:rPr kumimoji="1" lang="ja-JP" altLang="en-US" b="1" dirty="0" smtClean="0">
                <a:solidFill>
                  <a:srgbClr val="FF0000"/>
                </a:solidFill>
              </a:rPr>
              <a:t>資料型小論文</a:t>
            </a:r>
            <a:r>
              <a:rPr kumimoji="1" lang="ja-JP" altLang="en-US" b="1" dirty="0" smtClean="0"/>
              <a:t>：設問文＋グラフ、表など</a:t>
            </a:r>
            <a:endParaRPr kumimoji="1" lang="en-US" altLang="ja-JP" b="1" dirty="0" smtClean="0"/>
          </a:p>
          <a:p>
            <a:pPr marL="0" indent="0">
              <a:buNone/>
            </a:pPr>
            <a:r>
              <a:rPr lang="ja-JP" altLang="en-US" dirty="0"/>
              <a:t>　</a:t>
            </a:r>
            <a:r>
              <a:rPr lang="ja-JP" altLang="en-US" dirty="0" smtClean="0"/>
              <a:t>                   </a:t>
            </a:r>
            <a:r>
              <a:rPr lang="ja-JP" altLang="en-US" sz="2800" dirty="0" smtClean="0"/>
              <a:t>→資料が正しく読み取れるかが問われます。</a:t>
            </a:r>
            <a:endParaRPr kumimoji="1" lang="ja-JP" altLang="en-US" sz="2800" dirty="0"/>
          </a:p>
        </p:txBody>
      </p:sp>
      <p:sp>
        <p:nvSpPr>
          <p:cNvPr id="7" name="正方形/長方形 6"/>
          <p:cNvSpPr/>
          <p:nvPr/>
        </p:nvSpPr>
        <p:spPr>
          <a:xfrm>
            <a:off x="2123728" y="181496"/>
            <a:ext cx="1872208" cy="100811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smtClean="0"/>
              <a:t>小論文 </a:t>
            </a:r>
            <a:endParaRPr kumimoji="1" lang="ja-JP" altLang="en-US" sz="4400" dirty="0"/>
          </a:p>
        </p:txBody>
      </p:sp>
      <p:sp>
        <p:nvSpPr>
          <p:cNvPr id="8" name="円/楕円 4"/>
          <p:cNvSpPr/>
          <p:nvPr/>
        </p:nvSpPr>
        <p:spPr>
          <a:xfrm rot="10800000">
            <a:off x="8423920" y="0"/>
            <a:ext cx="720080" cy="1052736"/>
          </a:xfrm>
          <a:custGeom>
            <a:avLst/>
            <a:gdLst/>
            <a:ahLst/>
            <a:cxnLst/>
            <a:rect l="l" t="t" r="r" b="b"/>
            <a:pathLst>
              <a:path w="720080" h="1052736">
                <a:moveTo>
                  <a:pt x="0" y="0"/>
                </a:moveTo>
                <a:cubicBezTo>
                  <a:pt x="397689" y="0"/>
                  <a:pt x="720080" y="322391"/>
                  <a:pt x="720080" y="720080"/>
                </a:cubicBezTo>
                <a:cubicBezTo>
                  <a:pt x="720080" y="840704"/>
                  <a:pt x="690421" y="954400"/>
                  <a:pt x="635068" y="1052736"/>
                </a:cubicBezTo>
                <a:lnTo>
                  <a:pt x="0" y="1052736"/>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4"/>
          <p:cNvSpPr/>
          <p:nvPr/>
        </p:nvSpPr>
        <p:spPr>
          <a:xfrm rot="10800000" flipH="1">
            <a:off x="-8769" y="1"/>
            <a:ext cx="648072" cy="1052736"/>
          </a:xfrm>
          <a:custGeom>
            <a:avLst/>
            <a:gdLst/>
            <a:ahLst/>
            <a:cxnLst/>
            <a:rect l="l" t="t" r="r" b="b"/>
            <a:pathLst>
              <a:path w="720080" h="1052736">
                <a:moveTo>
                  <a:pt x="0" y="0"/>
                </a:moveTo>
                <a:cubicBezTo>
                  <a:pt x="397689" y="0"/>
                  <a:pt x="720080" y="322391"/>
                  <a:pt x="720080" y="720080"/>
                </a:cubicBezTo>
                <a:cubicBezTo>
                  <a:pt x="720080" y="840704"/>
                  <a:pt x="690421" y="954400"/>
                  <a:pt x="635068" y="1052736"/>
                </a:cubicBezTo>
                <a:lnTo>
                  <a:pt x="0" y="1052736"/>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169564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74748" y="584001"/>
            <a:ext cx="6734980" cy="141168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1"/>
          <p:cNvSpPr txBox="1">
            <a:spLocks/>
          </p:cNvSpPr>
          <p:nvPr/>
        </p:nvSpPr>
        <p:spPr>
          <a:xfrm>
            <a:off x="129992" y="702269"/>
            <a:ext cx="6480720" cy="1175147"/>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4800" dirty="0" smtClean="0">
                <a:solidFill>
                  <a:schemeClr val="bg1"/>
                </a:solidFill>
              </a:rPr>
              <a:t>課題文型小論文とは</a:t>
            </a:r>
            <a:endParaRPr lang="ja-JP" altLang="en-US" sz="4800" dirty="0">
              <a:solidFill>
                <a:schemeClr val="bg1"/>
              </a:solidFill>
            </a:endParaRPr>
          </a:p>
        </p:txBody>
      </p:sp>
      <p:sp>
        <p:nvSpPr>
          <p:cNvPr id="6" name="コンテンツ プレースホルダー 2"/>
          <p:cNvSpPr txBox="1">
            <a:spLocks/>
          </p:cNvSpPr>
          <p:nvPr/>
        </p:nvSpPr>
        <p:spPr>
          <a:xfrm>
            <a:off x="806896" y="2643758"/>
            <a:ext cx="8229600" cy="185851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sz="4400" dirty="0" smtClean="0">
                <a:solidFill>
                  <a:schemeClr val="tx1"/>
                </a:solidFill>
              </a:rPr>
              <a:t>課題文を読んで設問に答える</a:t>
            </a:r>
            <a:endParaRPr lang="en-US" altLang="ja-JP" sz="4400" dirty="0" smtClean="0">
              <a:solidFill>
                <a:schemeClr val="tx1"/>
              </a:solidFill>
            </a:endParaRPr>
          </a:p>
          <a:p>
            <a:pPr algn="l"/>
            <a:r>
              <a:rPr lang="ja-JP" altLang="en-US" sz="4400" dirty="0" smtClean="0">
                <a:solidFill>
                  <a:schemeClr val="tx1"/>
                </a:solidFill>
              </a:rPr>
              <a:t>タイプの小論文です。</a:t>
            </a:r>
            <a:endParaRPr lang="en-US" altLang="ja-JP" sz="4400" dirty="0" smtClean="0">
              <a:solidFill>
                <a:schemeClr val="tx1"/>
              </a:solidFill>
            </a:endParaRPr>
          </a:p>
        </p:txBody>
      </p:sp>
    </p:spTree>
    <p:extLst>
      <p:ext uri="{BB962C8B-B14F-4D97-AF65-F5344CB8AC3E}">
        <p14:creationId xmlns:p14="http://schemas.microsoft.com/office/powerpoint/2010/main" val="25578790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a:spLocks noGrp="1"/>
          </p:cNvSpPr>
          <p:nvPr>
            <p:ph idx="1"/>
          </p:nvPr>
        </p:nvSpPr>
        <p:spPr>
          <a:xfrm>
            <a:off x="457200" y="2139702"/>
            <a:ext cx="8229600" cy="2743150"/>
          </a:xfrm>
        </p:spPr>
        <p:txBody>
          <a:bodyPr>
            <a:noAutofit/>
          </a:bodyPr>
          <a:lstStyle/>
          <a:p>
            <a:pPr marL="0" indent="0">
              <a:buNone/>
            </a:pPr>
            <a:r>
              <a:rPr lang="en-US" altLang="ja-JP" sz="4000" dirty="0"/>
              <a:t>〈</a:t>
            </a:r>
            <a:r>
              <a:rPr kumimoji="1" lang="ja-JP" altLang="en-US" sz="4000" dirty="0" smtClean="0"/>
              <a:t>例題</a:t>
            </a:r>
            <a:r>
              <a:rPr lang="en-US" altLang="ja-JP" sz="4000" dirty="0"/>
              <a:t>〉</a:t>
            </a:r>
            <a:endParaRPr kumimoji="1" lang="en-US" altLang="ja-JP" sz="4000" dirty="0" smtClean="0"/>
          </a:p>
          <a:p>
            <a:pPr marL="0" indent="0">
              <a:buNone/>
            </a:pPr>
            <a:r>
              <a:rPr lang="ja-JP" altLang="ja-JP" sz="4000" dirty="0"/>
              <a:t>次の課題文は、「スローライフ」について述べたものです。筆者の意見に対して、あなたはどのように考えますか</a:t>
            </a:r>
            <a:r>
              <a:rPr lang="ja-JP" altLang="ja-JP" sz="4000" dirty="0" smtClean="0"/>
              <a:t>。</a:t>
            </a:r>
            <a:endParaRPr kumimoji="1" lang="ja-JP" altLang="en-US" sz="4000" dirty="0"/>
          </a:p>
        </p:txBody>
      </p:sp>
      <p:sp>
        <p:nvSpPr>
          <p:cNvPr id="5" name="コンテンツ プレースホルダー 2"/>
          <p:cNvSpPr txBox="1">
            <a:spLocks/>
          </p:cNvSpPr>
          <p:nvPr/>
        </p:nvSpPr>
        <p:spPr>
          <a:xfrm>
            <a:off x="446856" y="339502"/>
            <a:ext cx="8229600" cy="12241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3600" b="1" dirty="0" smtClean="0"/>
              <a:t>次の例題をもとに課題文型小論文を書くためのポイントを見ていきましょう。</a:t>
            </a:r>
            <a:endParaRPr lang="en-US" altLang="ja-JP" sz="3600" b="1" dirty="0" smtClean="0"/>
          </a:p>
        </p:txBody>
      </p:sp>
      <p:sp>
        <p:nvSpPr>
          <p:cNvPr id="6" name="正方形/長方形 5"/>
          <p:cNvSpPr/>
          <p:nvPr/>
        </p:nvSpPr>
        <p:spPr>
          <a:xfrm>
            <a:off x="-50936" y="1860962"/>
            <a:ext cx="9194935" cy="14401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575310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66345" y="51470"/>
            <a:ext cx="7301999" cy="5025752"/>
          </a:xfrm>
          <a:prstGeom prst="rect">
            <a:avLst/>
          </a:prstGeom>
        </p:spPr>
        <p:txBody>
          <a:bodyPr vert="eaVert" wrap="square">
            <a:spAutoFit/>
          </a:bodyPr>
          <a:lstStyle/>
          <a:p>
            <a:pPr>
              <a:lnSpc>
                <a:spcPts val="3700"/>
              </a:lnSpc>
            </a:pPr>
            <a:r>
              <a:rPr lang="ja-JP" altLang="en-US" dirty="0"/>
              <a:t>　</a:t>
            </a:r>
            <a:r>
              <a:rPr lang="ja-JP" altLang="en-US" dirty="0" smtClean="0"/>
              <a:t>　</a:t>
            </a:r>
            <a:r>
              <a:rPr lang="ja-JP" altLang="ja-JP" sz="2400" dirty="0" smtClean="0"/>
              <a:t>急ぐべきとき</a:t>
            </a:r>
            <a:r>
              <a:rPr lang="ja-JP" altLang="ja-JP" sz="2400" dirty="0"/>
              <a:t>、効率を上げるべき活動はそうすればいい。そうではないときや、その必要のない活動は、急がなくてもいい。効率なんて考えないほうがいい活動もいっぱいあるでしょう。</a:t>
            </a:r>
          </a:p>
          <a:p>
            <a:pPr>
              <a:lnSpc>
                <a:spcPts val="3700"/>
              </a:lnSpc>
            </a:pPr>
            <a:r>
              <a:rPr lang="ja-JP" altLang="ja-JP" sz="2400" dirty="0"/>
              <a:t>　自分で「分別」すればいいんですね</a:t>
            </a:r>
            <a:r>
              <a:rPr lang="ja-JP" altLang="ja-JP" sz="2400" dirty="0" smtClean="0"/>
              <a:t>。言ってみれば、</a:t>
            </a:r>
            <a:r>
              <a:rPr lang="ja-JP" altLang="ja-JP" sz="2400" dirty="0"/>
              <a:t>これまでゴミを一緒くたに捨てていたけれど、缶やびんなど資源になるものを別の箱に入れるようにするのと同じです</a:t>
            </a:r>
            <a:r>
              <a:rPr lang="ja-JP" altLang="ja-JP" sz="2400" dirty="0" smtClean="0"/>
              <a:t>。「急ぐ</a:t>
            </a:r>
            <a:r>
              <a:rPr lang="ja-JP" altLang="ja-JP" sz="2400" dirty="0"/>
              <a:t>時間」と「急がない時間」を分ければいい。</a:t>
            </a:r>
          </a:p>
          <a:p>
            <a:pPr>
              <a:lnSpc>
                <a:spcPts val="3700"/>
              </a:lnSpc>
            </a:pPr>
            <a:r>
              <a:rPr lang="ja-JP" altLang="ja-JP" sz="2400" dirty="0"/>
              <a:t>　「スローライフ」って、何も朝から晩までゆっくり過ごすということではなくて、そういうメリハリをつけるってことじゃないかな、と思います</a:t>
            </a:r>
            <a:r>
              <a:rPr lang="ja-JP" altLang="ja-JP" sz="2000" dirty="0"/>
              <a:t>。</a:t>
            </a:r>
          </a:p>
        </p:txBody>
      </p:sp>
      <p:sp>
        <p:nvSpPr>
          <p:cNvPr id="5" name="正方形/長方形 4"/>
          <p:cNvSpPr/>
          <p:nvPr/>
        </p:nvSpPr>
        <p:spPr>
          <a:xfrm>
            <a:off x="8063880" y="0"/>
            <a:ext cx="1080120" cy="51435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8276927" y="123478"/>
            <a:ext cx="615553" cy="4896544"/>
          </a:xfrm>
          <a:prstGeom prst="rect">
            <a:avLst/>
          </a:prstGeom>
          <a:noFill/>
        </p:spPr>
        <p:txBody>
          <a:bodyPr vert="eaVert" wrap="square" rtlCol="0">
            <a:spAutoFit/>
          </a:bodyPr>
          <a:lstStyle/>
          <a:p>
            <a:r>
              <a:rPr kumimoji="1" lang="ja-JP" altLang="en-US" sz="2800" dirty="0" smtClean="0">
                <a:solidFill>
                  <a:schemeClr val="bg1"/>
                </a:solidFill>
              </a:rPr>
              <a:t>次の課題文を読んでみましょう</a:t>
            </a:r>
            <a:endParaRPr kumimoji="1" lang="en-US" altLang="ja-JP" sz="2800" dirty="0" smtClean="0">
              <a:solidFill>
                <a:schemeClr val="bg1"/>
              </a:solidFill>
            </a:endParaRPr>
          </a:p>
        </p:txBody>
      </p:sp>
    </p:spTree>
    <p:extLst>
      <p:ext uri="{BB962C8B-B14F-4D97-AF65-F5344CB8AC3E}">
        <p14:creationId xmlns:p14="http://schemas.microsoft.com/office/powerpoint/2010/main" val="34101138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74748" y="-20538"/>
            <a:ext cx="9218748" cy="127918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1"/>
          <p:cNvSpPr txBox="1">
            <a:spLocks/>
          </p:cNvSpPr>
          <p:nvPr/>
        </p:nvSpPr>
        <p:spPr>
          <a:xfrm>
            <a:off x="129992" y="114694"/>
            <a:ext cx="8834496" cy="9448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ja-JP" sz="4000" b="1" dirty="0" smtClean="0">
                <a:solidFill>
                  <a:schemeClr val="bg1"/>
                </a:solidFill>
              </a:rPr>
              <a:t>課題文の主張を的確に押さえ</a:t>
            </a:r>
            <a:r>
              <a:rPr lang="ja-JP" altLang="en-US" sz="4000" b="1" dirty="0" smtClean="0">
                <a:solidFill>
                  <a:schemeClr val="bg1"/>
                </a:solidFill>
              </a:rPr>
              <a:t>る</a:t>
            </a:r>
            <a:endParaRPr lang="ja-JP" altLang="en-US" sz="4000" dirty="0">
              <a:solidFill>
                <a:schemeClr val="bg1"/>
              </a:solidFill>
            </a:endParaRPr>
          </a:p>
        </p:txBody>
      </p:sp>
      <p:sp>
        <p:nvSpPr>
          <p:cNvPr id="7" name="コンテンツ プレースホルダー 2"/>
          <p:cNvSpPr>
            <a:spLocks noGrp="1"/>
          </p:cNvSpPr>
          <p:nvPr>
            <p:ph idx="1"/>
          </p:nvPr>
        </p:nvSpPr>
        <p:spPr>
          <a:xfrm>
            <a:off x="806896" y="1419622"/>
            <a:ext cx="8229600" cy="3651870"/>
          </a:xfrm>
        </p:spPr>
        <p:txBody>
          <a:bodyPr>
            <a:normAutofit/>
          </a:bodyPr>
          <a:lstStyle/>
          <a:p>
            <a:pPr marL="0" indent="0">
              <a:buNone/>
            </a:pPr>
            <a:r>
              <a:rPr lang="ja-JP" altLang="en-US" sz="2800" b="1" dirty="0" smtClean="0"/>
              <a:t>①</a:t>
            </a:r>
            <a:r>
              <a:rPr lang="ja-JP" altLang="ja-JP" sz="2800" b="1" dirty="0" smtClean="0"/>
              <a:t>キーワード</a:t>
            </a:r>
            <a:r>
              <a:rPr lang="ja-JP" altLang="ja-JP" sz="2800" b="1" dirty="0"/>
              <a:t>をチェック</a:t>
            </a:r>
            <a:r>
              <a:rPr lang="ja-JP" altLang="ja-JP" sz="2800" b="1" dirty="0" smtClean="0"/>
              <a:t>する</a:t>
            </a:r>
            <a:endParaRPr lang="ja-JP" altLang="ja-JP" sz="2800" b="1" dirty="0"/>
          </a:p>
          <a:p>
            <a:pPr marL="0" indent="0">
              <a:buNone/>
            </a:pPr>
            <a:r>
              <a:rPr lang="ja-JP" altLang="en-US" sz="2800" dirty="0"/>
              <a:t>　</a:t>
            </a:r>
            <a:r>
              <a:rPr lang="ja-JP" altLang="ja-JP" sz="2800" dirty="0" smtClean="0"/>
              <a:t>繰り</a:t>
            </a:r>
            <a:r>
              <a:rPr lang="ja-JP" altLang="ja-JP" sz="2800" dirty="0"/>
              <a:t>かえし出てくる同じ意味の言葉やそれ</a:t>
            </a:r>
            <a:r>
              <a:rPr lang="ja-JP" altLang="ja-JP" sz="2800" dirty="0" smtClean="0"/>
              <a:t>に</a:t>
            </a:r>
            <a:endParaRPr lang="en-US" altLang="ja-JP" sz="2800" dirty="0" smtClean="0"/>
          </a:p>
          <a:p>
            <a:pPr marL="0" indent="0">
              <a:buNone/>
            </a:pPr>
            <a:r>
              <a:rPr lang="ja-JP" altLang="en-US" sz="2800" dirty="0"/>
              <a:t>　</a:t>
            </a:r>
            <a:r>
              <a:rPr lang="ja-JP" altLang="ja-JP" sz="2800" dirty="0" smtClean="0"/>
              <a:t>関連する</a:t>
            </a:r>
            <a:r>
              <a:rPr lang="ja-JP" altLang="ja-JP" sz="2800" dirty="0"/>
              <a:t>言葉</a:t>
            </a:r>
            <a:r>
              <a:rPr lang="ja-JP" altLang="ja-JP" sz="2800" dirty="0" smtClean="0"/>
              <a:t>を</a:t>
            </a:r>
            <a:r>
              <a:rPr lang="ja-JP" altLang="en-US" sz="2800" dirty="0" smtClean="0"/>
              <a:t>　　　　 </a:t>
            </a:r>
            <a:r>
              <a:rPr lang="ja-JP" altLang="ja-JP" sz="2800" dirty="0" smtClean="0"/>
              <a:t>で</a:t>
            </a:r>
            <a:r>
              <a:rPr lang="ja-JP" altLang="ja-JP" sz="2800" dirty="0"/>
              <a:t>囲む</a:t>
            </a:r>
            <a:r>
              <a:rPr lang="ja-JP" altLang="ja-JP" sz="2800" dirty="0" smtClean="0"/>
              <a:t>。</a:t>
            </a:r>
            <a:endParaRPr lang="en-US" altLang="ja-JP" sz="2800" dirty="0" smtClean="0"/>
          </a:p>
          <a:p>
            <a:pPr marL="0" indent="0">
              <a:buNone/>
            </a:pPr>
            <a:r>
              <a:rPr lang="ja-JP" altLang="en-US" sz="2800" b="1" dirty="0" smtClean="0"/>
              <a:t>②</a:t>
            </a:r>
            <a:r>
              <a:rPr lang="ja-JP" altLang="ja-JP" sz="2800" b="1" dirty="0" smtClean="0"/>
              <a:t>具体例</a:t>
            </a:r>
            <a:r>
              <a:rPr lang="ja-JP" altLang="ja-JP" sz="2800" b="1" dirty="0"/>
              <a:t>をカット</a:t>
            </a:r>
            <a:r>
              <a:rPr lang="ja-JP" altLang="ja-JP" sz="2800" b="1" dirty="0" smtClean="0"/>
              <a:t>する</a:t>
            </a:r>
            <a:endParaRPr lang="ja-JP" altLang="ja-JP" sz="2800" b="1" dirty="0"/>
          </a:p>
          <a:p>
            <a:pPr marL="0" indent="0">
              <a:buNone/>
            </a:pPr>
            <a:r>
              <a:rPr lang="ja-JP" altLang="en-US" sz="2800" dirty="0"/>
              <a:t>　</a:t>
            </a:r>
            <a:r>
              <a:rPr lang="ja-JP" altLang="ja-JP" sz="2800" dirty="0" smtClean="0"/>
              <a:t>具体的事例</a:t>
            </a:r>
            <a:r>
              <a:rPr lang="ja-JP" altLang="ja-JP" sz="2800" dirty="0"/>
              <a:t>や例えの部分</a:t>
            </a:r>
            <a:r>
              <a:rPr lang="ja-JP" altLang="ja-JP" sz="2800" dirty="0" smtClean="0"/>
              <a:t>は</a:t>
            </a:r>
            <a:r>
              <a:rPr lang="ja-JP" altLang="en-US" sz="2800" dirty="0" smtClean="0"/>
              <a:t>　　　　   </a:t>
            </a:r>
            <a:r>
              <a:rPr lang="ja-JP" altLang="ja-JP" sz="2800" dirty="0" smtClean="0"/>
              <a:t>に</a:t>
            </a:r>
            <a:r>
              <a:rPr lang="ja-JP" altLang="ja-JP" sz="2800" dirty="0"/>
              <a:t>入れる</a:t>
            </a:r>
            <a:r>
              <a:rPr lang="ja-JP" altLang="ja-JP" sz="2800" dirty="0" smtClean="0"/>
              <a:t>。</a:t>
            </a:r>
            <a:endParaRPr lang="en-US" altLang="ja-JP" sz="2800" dirty="0" smtClean="0"/>
          </a:p>
          <a:p>
            <a:pPr marL="0" indent="0">
              <a:buNone/>
            </a:pPr>
            <a:r>
              <a:rPr lang="ja-JP" altLang="en-US" sz="2800" dirty="0"/>
              <a:t>　</a:t>
            </a:r>
            <a:r>
              <a:rPr lang="ja-JP" altLang="en-US" sz="2800" dirty="0" smtClean="0"/>
              <a:t>　　　　　　　　　　　↓</a:t>
            </a:r>
            <a:endParaRPr lang="ja-JP" altLang="ja-JP" sz="2800" dirty="0"/>
          </a:p>
          <a:p>
            <a:pPr marL="0" indent="0">
              <a:buNone/>
            </a:pPr>
            <a:r>
              <a:rPr lang="ja-JP" altLang="en-US" sz="2800" b="1" dirty="0" smtClean="0"/>
              <a:t>③</a:t>
            </a:r>
            <a:r>
              <a:rPr lang="ja-JP" altLang="ja-JP" sz="2800" b="1" dirty="0" smtClean="0"/>
              <a:t>キーワード</a:t>
            </a:r>
            <a:r>
              <a:rPr lang="ja-JP" altLang="ja-JP" sz="2800" b="1" dirty="0"/>
              <a:t>を使って、筆者の主張を</a:t>
            </a:r>
            <a:r>
              <a:rPr lang="ja-JP" altLang="ja-JP" sz="2800" b="1" dirty="0" smtClean="0"/>
              <a:t>まとめる</a:t>
            </a:r>
            <a:endParaRPr lang="ja-JP" altLang="ja-JP" sz="2800" b="1" dirty="0"/>
          </a:p>
        </p:txBody>
      </p:sp>
      <p:sp>
        <p:nvSpPr>
          <p:cNvPr id="8" name="角丸四角形 7"/>
          <p:cNvSpPr/>
          <p:nvPr/>
        </p:nvSpPr>
        <p:spPr>
          <a:xfrm rot="16200000">
            <a:off x="3813863" y="2209581"/>
            <a:ext cx="432048" cy="1012370"/>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rot="16200000">
            <a:off x="5705569" y="3217694"/>
            <a:ext cx="432048" cy="1012370"/>
          </a:xfrm>
          <a:prstGeom prst="roundRect">
            <a:avLst/>
          </a:prstGeom>
          <a:noFill/>
          <a:ln w="1016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779332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366345" y="51470"/>
            <a:ext cx="7301999" cy="5025752"/>
          </a:xfrm>
          <a:prstGeom prst="rect">
            <a:avLst/>
          </a:prstGeom>
        </p:spPr>
        <p:txBody>
          <a:bodyPr vert="eaVert" wrap="square">
            <a:spAutoFit/>
          </a:bodyPr>
          <a:lstStyle/>
          <a:p>
            <a:pPr>
              <a:lnSpc>
                <a:spcPts val="3700"/>
              </a:lnSpc>
            </a:pPr>
            <a:r>
              <a:rPr lang="ja-JP" altLang="en-US" dirty="0"/>
              <a:t>　</a:t>
            </a:r>
            <a:r>
              <a:rPr lang="ja-JP" altLang="en-US" dirty="0" smtClean="0"/>
              <a:t>　</a:t>
            </a:r>
            <a:r>
              <a:rPr lang="ja-JP" altLang="ja-JP" sz="2400" dirty="0" smtClean="0"/>
              <a:t>急ぐべきとき</a:t>
            </a:r>
            <a:r>
              <a:rPr lang="ja-JP" altLang="ja-JP" sz="2400" dirty="0"/>
              <a:t>、効率を上げるべき活動はそうすればいい。そうではないときや、その必要のない活動は、急がなくてもいい。効率なんて考えないほうがいい活動もいっぱいあるでしょう。</a:t>
            </a:r>
          </a:p>
          <a:p>
            <a:pPr>
              <a:lnSpc>
                <a:spcPts val="3700"/>
              </a:lnSpc>
            </a:pPr>
            <a:r>
              <a:rPr lang="ja-JP" altLang="ja-JP" sz="2400" dirty="0"/>
              <a:t>　自分で「分別」すればいいんですね</a:t>
            </a:r>
            <a:r>
              <a:rPr lang="ja-JP" altLang="ja-JP" sz="2400" dirty="0" smtClean="0"/>
              <a:t>。言ってみれば、</a:t>
            </a:r>
            <a:r>
              <a:rPr lang="ja-JP" altLang="ja-JP" sz="2400" dirty="0"/>
              <a:t>これまでゴミを一緒くたに捨てていたけれど、缶やびんなど資源になるものを別の箱に入れるようにするのと同じです</a:t>
            </a:r>
            <a:r>
              <a:rPr lang="ja-JP" altLang="ja-JP" sz="2400" dirty="0" smtClean="0"/>
              <a:t>。「急ぐ</a:t>
            </a:r>
            <a:r>
              <a:rPr lang="ja-JP" altLang="ja-JP" sz="2400" dirty="0"/>
              <a:t>時間」と「急がない時間」を分ければいい。</a:t>
            </a:r>
          </a:p>
          <a:p>
            <a:pPr>
              <a:lnSpc>
                <a:spcPts val="3700"/>
              </a:lnSpc>
            </a:pPr>
            <a:r>
              <a:rPr lang="ja-JP" altLang="ja-JP" sz="2400" dirty="0"/>
              <a:t>　「スローライフ」って、何も朝から晩までゆっくり過ごすということではなくて、そういうメリハリをつけるってことじゃないかな、と思います</a:t>
            </a:r>
            <a:r>
              <a:rPr lang="ja-JP" altLang="ja-JP" sz="2000" dirty="0"/>
              <a:t>。</a:t>
            </a:r>
          </a:p>
        </p:txBody>
      </p:sp>
      <p:sp>
        <p:nvSpPr>
          <p:cNvPr id="5" name="正方形/長方形 4"/>
          <p:cNvSpPr/>
          <p:nvPr/>
        </p:nvSpPr>
        <p:spPr>
          <a:xfrm>
            <a:off x="8063880" y="0"/>
            <a:ext cx="1080120" cy="51435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8465036" y="123478"/>
            <a:ext cx="462475" cy="4896544"/>
          </a:xfrm>
          <a:prstGeom prst="rect">
            <a:avLst/>
          </a:prstGeom>
          <a:noFill/>
        </p:spPr>
        <p:txBody>
          <a:bodyPr vert="eaVert" wrap="square" rtlCol="0">
            <a:spAutoFit/>
          </a:bodyPr>
          <a:lstStyle/>
          <a:p>
            <a:r>
              <a:rPr lang="ja-JP" altLang="en-US" sz="2800" dirty="0" smtClean="0">
                <a:solidFill>
                  <a:schemeClr val="bg1"/>
                </a:solidFill>
              </a:rPr>
              <a:t>①キーワードをチェックする</a:t>
            </a:r>
            <a:endParaRPr kumimoji="1" lang="en-US" altLang="ja-JP" sz="2800" dirty="0" smtClean="0">
              <a:solidFill>
                <a:schemeClr val="bg1"/>
              </a:solidFill>
            </a:endParaRPr>
          </a:p>
        </p:txBody>
      </p:sp>
      <p:sp>
        <p:nvSpPr>
          <p:cNvPr id="8" name="角丸四角形 7"/>
          <p:cNvSpPr/>
          <p:nvPr/>
        </p:nvSpPr>
        <p:spPr>
          <a:xfrm rot="16200000">
            <a:off x="6373266" y="1058517"/>
            <a:ext cx="1800199" cy="362169"/>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rot="16200000">
            <a:off x="5692584" y="3722812"/>
            <a:ext cx="2232248" cy="362169"/>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rot="16200000">
            <a:off x="6137131" y="89833"/>
            <a:ext cx="425202" cy="362168"/>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rot="16200000">
            <a:off x="4411050" y="1472562"/>
            <a:ext cx="1116124" cy="362171"/>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rot="16200000">
            <a:off x="2238332" y="3794820"/>
            <a:ext cx="1656184" cy="362171"/>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 12"/>
          <p:cNvSpPr/>
          <p:nvPr/>
        </p:nvSpPr>
        <p:spPr>
          <a:xfrm rot="16200000">
            <a:off x="1549112" y="970494"/>
            <a:ext cx="2120260" cy="362171"/>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rot="16200000">
            <a:off x="1673140" y="3110745"/>
            <a:ext cx="1872210" cy="362171"/>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rot="16200000">
            <a:off x="67041" y="2896045"/>
            <a:ext cx="2232248" cy="362169"/>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04350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par>
                                <p:cTn id="12" presetID="22" presetClass="entr" presetSubtype="1" fill="hold" grpId="0" nodeType="withEffect">
                                  <p:stCondLst>
                                    <p:cond delay="500"/>
                                  </p:stCondLst>
                                  <p:childTnLst>
                                    <p:set>
                                      <p:cBhvr>
                                        <p:cTn id="13" dur="1" fill="hold">
                                          <p:stCondLst>
                                            <p:cond delay="0"/>
                                          </p:stCondLst>
                                        </p:cTn>
                                        <p:tgtEl>
                                          <p:spTgt spid="10"/>
                                        </p:tgtEl>
                                        <p:attrNameLst>
                                          <p:attrName>style.visibility</p:attrName>
                                        </p:attrNameLst>
                                      </p:cBhvr>
                                      <p:to>
                                        <p:strVal val="visible"/>
                                      </p:to>
                                    </p:set>
                                    <p:animEffect transition="in" filter="wipe(up)">
                                      <p:cBhvr>
                                        <p:cTn id="14" dur="500"/>
                                        <p:tgtEl>
                                          <p:spTgt spid="10"/>
                                        </p:tgtEl>
                                      </p:cBhvr>
                                    </p:animEffect>
                                  </p:childTnLst>
                                </p:cTn>
                              </p:par>
                            </p:childTnLst>
                          </p:cTn>
                        </p:par>
                        <p:par>
                          <p:cTn id="15" fill="hold">
                            <p:stCondLst>
                              <p:cond delay="1500"/>
                            </p:stCondLst>
                            <p:childTnLst>
                              <p:par>
                                <p:cTn id="16" presetID="22" presetClass="entr" presetSubtype="1" fill="hold" grpId="0" nodeType="afterEffect">
                                  <p:stCondLst>
                                    <p:cond delay="50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childTnLst>
                          </p:cTn>
                        </p:par>
                        <p:par>
                          <p:cTn id="19" fill="hold">
                            <p:stCondLst>
                              <p:cond delay="2500"/>
                            </p:stCondLst>
                            <p:childTnLst>
                              <p:par>
                                <p:cTn id="20" presetID="22" presetClass="entr" presetSubtype="1" fill="hold" grpId="0" nodeType="after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par>
                          <p:cTn id="23" fill="hold">
                            <p:stCondLst>
                              <p:cond delay="3500"/>
                            </p:stCondLst>
                            <p:childTnLst>
                              <p:par>
                                <p:cTn id="24" presetID="22" presetClass="entr" presetSubtype="1" fill="hold" grpId="0" nodeType="afterEffect">
                                  <p:stCondLst>
                                    <p:cond delay="500"/>
                                  </p:stCondLst>
                                  <p:childTnLst>
                                    <p:set>
                                      <p:cBhvr>
                                        <p:cTn id="25" dur="1" fill="hold">
                                          <p:stCondLst>
                                            <p:cond delay="0"/>
                                          </p:stCondLst>
                                        </p:cTn>
                                        <p:tgtEl>
                                          <p:spTgt spid="13"/>
                                        </p:tgtEl>
                                        <p:attrNameLst>
                                          <p:attrName>style.visibility</p:attrName>
                                        </p:attrNameLst>
                                      </p:cBhvr>
                                      <p:to>
                                        <p:strVal val="visible"/>
                                      </p:to>
                                    </p:set>
                                    <p:animEffect transition="in" filter="wipe(up)">
                                      <p:cBhvr>
                                        <p:cTn id="26" dur="500"/>
                                        <p:tgtEl>
                                          <p:spTgt spid="13"/>
                                        </p:tgtEl>
                                      </p:cBhvr>
                                    </p:animEffect>
                                  </p:childTnLst>
                                </p:cTn>
                              </p:par>
                            </p:childTnLst>
                          </p:cTn>
                        </p:par>
                        <p:par>
                          <p:cTn id="27" fill="hold">
                            <p:stCondLst>
                              <p:cond delay="4500"/>
                            </p:stCondLst>
                            <p:childTnLst>
                              <p:par>
                                <p:cTn id="28" presetID="22" presetClass="entr" presetSubtype="1" fill="hold" grpId="0" nodeType="afterEffect">
                                  <p:stCondLst>
                                    <p:cond delay="50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500"/>
                                        <p:tgtEl>
                                          <p:spTgt spid="14"/>
                                        </p:tgtEl>
                                      </p:cBhvr>
                                    </p:animEffect>
                                  </p:childTnLst>
                                </p:cTn>
                              </p:par>
                            </p:childTnLst>
                          </p:cTn>
                        </p:par>
                        <p:par>
                          <p:cTn id="31" fill="hold">
                            <p:stCondLst>
                              <p:cond delay="5500"/>
                            </p:stCondLst>
                            <p:childTnLst>
                              <p:par>
                                <p:cTn id="32" presetID="22" presetClass="entr" presetSubtype="1" fill="hold" grpId="0" nodeType="afterEffect">
                                  <p:stCondLst>
                                    <p:cond delay="50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角丸四角形 15"/>
          <p:cNvSpPr/>
          <p:nvPr/>
        </p:nvSpPr>
        <p:spPr>
          <a:xfrm rot="16200000">
            <a:off x="1406370" y="1566357"/>
            <a:ext cx="4788615" cy="1830680"/>
          </a:xfrm>
          <a:custGeom>
            <a:avLst/>
            <a:gdLst/>
            <a:ahLst/>
            <a:cxnLst/>
            <a:rect l="l" t="t" r="r" b="b"/>
            <a:pathLst>
              <a:path w="4788615" h="1830680">
                <a:moveTo>
                  <a:pt x="4788615" y="606928"/>
                </a:moveTo>
                <a:lnTo>
                  <a:pt x="4788615" y="1585924"/>
                </a:lnTo>
                <a:cubicBezTo>
                  <a:pt x="4788615" y="1721099"/>
                  <a:pt x="4679034" y="1830680"/>
                  <a:pt x="4543859" y="1830680"/>
                </a:cubicBezTo>
                <a:lnTo>
                  <a:pt x="244756" y="1830680"/>
                </a:lnTo>
                <a:cubicBezTo>
                  <a:pt x="109581" y="1830680"/>
                  <a:pt x="0" y="1721099"/>
                  <a:pt x="0" y="1585924"/>
                </a:cubicBezTo>
                <a:lnTo>
                  <a:pt x="0" y="606928"/>
                </a:lnTo>
                <a:cubicBezTo>
                  <a:pt x="0" y="471753"/>
                  <a:pt x="109581" y="362172"/>
                  <a:pt x="244756" y="362172"/>
                </a:cubicBezTo>
                <a:lnTo>
                  <a:pt x="1768347" y="362172"/>
                </a:lnTo>
                <a:lnTo>
                  <a:pt x="1768347" y="161100"/>
                </a:lnTo>
                <a:cubicBezTo>
                  <a:pt x="1768347" y="72127"/>
                  <a:pt x="1840474" y="0"/>
                  <a:pt x="1929447" y="0"/>
                </a:cubicBezTo>
                <a:lnTo>
                  <a:pt x="4627515" y="0"/>
                </a:lnTo>
                <a:cubicBezTo>
                  <a:pt x="4716488" y="0"/>
                  <a:pt x="4788615" y="72127"/>
                  <a:pt x="4788615" y="161100"/>
                </a:cubicBezTo>
                <a:lnTo>
                  <a:pt x="4788615" y="606923"/>
                </a:lnTo>
                <a:cubicBezTo>
                  <a:pt x="4788615" y="606925"/>
                  <a:pt x="4788615" y="606926"/>
                  <a:pt x="4788615" y="606928"/>
                </a:cubicBezTo>
                <a:close/>
              </a:path>
            </a:pathLst>
          </a:custGeom>
          <a:noFill/>
          <a:ln w="1016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366345" y="51470"/>
            <a:ext cx="7301999" cy="5025752"/>
          </a:xfrm>
          <a:prstGeom prst="rect">
            <a:avLst/>
          </a:prstGeom>
        </p:spPr>
        <p:txBody>
          <a:bodyPr vert="eaVert" wrap="square">
            <a:spAutoFit/>
          </a:bodyPr>
          <a:lstStyle/>
          <a:p>
            <a:pPr>
              <a:lnSpc>
                <a:spcPts val="3700"/>
              </a:lnSpc>
            </a:pPr>
            <a:r>
              <a:rPr lang="ja-JP" altLang="en-US" dirty="0"/>
              <a:t>　</a:t>
            </a:r>
            <a:r>
              <a:rPr lang="ja-JP" altLang="en-US" dirty="0" smtClean="0"/>
              <a:t>　</a:t>
            </a:r>
            <a:r>
              <a:rPr lang="ja-JP" altLang="ja-JP" sz="2400" dirty="0" smtClean="0"/>
              <a:t>急ぐべきとき</a:t>
            </a:r>
            <a:r>
              <a:rPr lang="ja-JP" altLang="ja-JP" sz="2400" dirty="0"/>
              <a:t>、効率を上げるべき活動はそうすればいい。そうではないときや、その必要のない活動は、急がなくてもいい。効率なんて考えないほうがいい活動もいっぱいあるでしょう。</a:t>
            </a:r>
          </a:p>
          <a:p>
            <a:pPr>
              <a:lnSpc>
                <a:spcPts val="3700"/>
              </a:lnSpc>
            </a:pPr>
            <a:r>
              <a:rPr lang="ja-JP" altLang="ja-JP" sz="2400" dirty="0"/>
              <a:t>　自分で「分別」すればいいんですね</a:t>
            </a:r>
            <a:r>
              <a:rPr lang="ja-JP" altLang="ja-JP" sz="2400" dirty="0" smtClean="0"/>
              <a:t>。言ってみれば、</a:t>
            </a:r>
            <a:r>
              <a:rPr lang="ja-JP" altLang="ja-JP" sz="2400" dirty="0"/>
              <a:t>これまでゴミを一緒くたに捨てていたけれど、缶やびんなど資源になるものを別の箱に入れるようにするのと同じです</a:t>
            </a:r>
            <a:r>
              <a:rPr lang="ja-JP" altLang="ja-JP" sz="2400" dirty="0" smtClean="0"/>
              <a:t>。「急ぐ</a:t>
            </a:r>
            <a:r>
              <a:rPr lang="ja-JP" altLang="ja-JP" sz="2400" dirty="0"/>
              <a:t>時間」と「急がない時間」を分ければいい。</a:t>
            </a:r>
          </a:p>
          <a:p>
            <a:pPr>
              <a:lnSpc>
                <a:spcPts val="3700"/>
              </a:lnSpc>
            </a:pPr>
            <a:r>
              <a:rPr lang="ja-JP" altLang="ja-JP" sz="2400" dirty="0"/>
              <a:t>　「スローライフ」って、何も朝から晩までゆっくり過ごすということではなくて、そういうメリハリをつけるってことじゃないかな、と思います</a:t>
            </a:r>
            <a:r>
              <a:rPr lang="ja-JP" altLang="ja-JP" sz="2000" dirty="0"/>
              <a:t>。</a:t>
            </a:r>
          </a:p>
        </p:txBody>
      </p:sp>
      <p:sp>
        <p:nvSpPr>
          <p:cNvPr id="5" name="正方形/長方形 4"/>
          <p:cNvSpPr/>
          <p:nvPr/>
        </p:nvSpPr>
        <p:spPr>
          <a:xfrm>
            <a:off x="8063880" y="0"/>
            <a:ext cx="1080120" cy="51435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8276927" y="123478"/>
            <a:ext cx="615553" cy="4896544"/>
          </a:xfrm>
          <a:prstGeom prst="rect">
            <a:avLst/>
          </a:prstGeom>
          <a:noFill/>
        </p:spPr>
        <p:txBody>
          <a:bodyPr vert="eaVert" wrap="square" rtlCol="0">
            <a:spAutoFit/>
          </a:bodyPr>
          <a:lstStyle/>
          <a:p>
            <a:r>
              <a:rPr lang="ja-JP" altLang="en-US" sz="2800" dirty="0" smtClean="0">
                <a:solidFill>
                  <a:schemeClr val="bg1"/>
                </a:solidFill>
              </a:rPr>
              <a:t>②具体例をカットする</a:t>
            </a:r>
            <a:endParaRPr kumimoji="1" lang="en-US" altLang="ja-JP" sz="2800" dirty="0" smtClean="0">
              <a:solidFill>
                <a:schemeClr val="bg1"/>
              </a:solidFill>
            </a:endParaRPr>
          </a:p>
        </p:txBody>
      </p:sp>
      <p:sp>
        <p:nvSpPr>
          <p:cNvPr id="8" name="角丸四角形 7"/>
          <p:cNvSpPr/>
          <p:nvPr/>
        </p:nvSpPr>
        <p:spPr>
          <a:xfrm rot="16200000">
            <a:off x="6373266" y="1058517"/>
            <a:ext cx="1800199" cy="362169"/>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rot="16200000">
            <a:off x="5692584" y="3722812"/>
            <a:ext cx="2232248" cy="362169"/>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rot="16200000">
            <a:off x="6137131" y="89833"/>
            <a:ext cx="425202" cy="362168"/>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rot="16200000">
            <a:off x="4411050" y="1472562"/>
            <a:ext cx="1116124" cy="362171"/>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rot="16200000">
            <a:off x="2238332" y="3794820"/>
            <a:ext cx="1656184" cy="362171"/>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角丸四角形 12"/>
          <p:cNvSpPr/>
          <p:nvPr/>
        </p:nvSpPr>
        <p:spPr>
          <a:xfrm rot="16200000">
            <a:off x="1549112" y="970494"/>
            <a:ext cx="2120260" cy="362171"/>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rot="16200000">
            <a:off x="1673140" y="3110745"/>
            <a:ext cx="1872210" cy="362171"/>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rot="16200000">
            <a:off x="67041" y="2896045"/>
            <a:ext cx="2232248" cy="362169"/>
          </a:xfrm>
          <a:prstGeom prst="round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73618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74748" y="-20538"/>
            <a:ext cx="9218748" cy="127918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1"/>
          <p:cNvSpPr txBox="1">
            <a:spLocks/>
          </p:cNvSpPr>
          <p:nvPr/>
        </p:nvSpPr>
        <p:spPr>
          <a:xfrm>
            <a:off x="129992" y="114694"/>
            <a:ext cx="8834496" cy="9448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3200" dirty="0" smtClean="0">
                <a:solidFill>
                  <a:schemeClr val="bg1"/>
                </a:solidFill>
              </a:rPr>
              <a:t>③</a:t>
            </a:r>
            <a:r>
              <a:rPr lang="ja-JP" altLang="ja-JP" sz="3200" dirty="0" smtClean="0">
                <a:solidFill>
                  <a:schemeClr val="bg1"/>
                </a:solidFill>
              </a:rPr>
              <a:t>キーワードを</a:t>
            </a:r>
            <a:r>
              <a:rPr lang="ja-JP" altLang="en-US" sz="3200" dirty="0" smtClean="0">
                <a:solidFill>
                  <a:schemeClr val="bg1"/>
                </a:solidFill>
              </a:rPr>
              <a:t>使って筆者の主張をまとめる</a:t>
            </a:r>
            <a:endParaRPr lang="ja-JP" altLang="en-US" sz="3200" dirty="0">
              <a:solidFill>
                <a:schemeClr val="bg1"/>
              </a:solidFill>
            </a:endParaRPr>
          </a:p>
        </p:txBody>
      </p:sp>
      <p:sp>
        <p:nvSpPr>
          <p:cNvPr id="10" name="正方形/長方形 9"/>
          <p:cNvSpPr/>
          <p:nvPr/>
        </p:nvSpPr>
        <p:spPr>
          <a:xfrm>
            <a:off x="262764" y="1357848"/>
            <a:ext cx="8568952" cy="3785652"/>
          </a:xfrm>
          <a:prstGeom prst="rect">
            <a:avLst/>
          </a:prstGeom>
        </p:spPr>
        <p:txBody>
          <a:bodyPr wrap="square">
            <a:spAutoFit/>
          </a:bodyPr>
          <a:lstStyle/>
          <a:p>
            <a:r>
              <a:rPr lang="ja-JP" altLang="ja-JP" sz="3600" b="1" dirty="0" smtClean="0"/>
              <a:t>筆者</a:t>
            </a:r>
            <a:r>
              <a:rPr lang="ja-JP" altLang="ja-JP" sz="3600" b="1" dirty="0"/>
              <a:t>の</a:t>
            </a:r>
            <a:r>
              <a:rPr lang="ja-JP" altLang="ja-JP" sz="3600" b="1" dirty="0" smtClean="0"/>
              <a:t>主張</a:t>
            </a:r>
            <a:endParaRPr lang="ja-JP" altLang="ja-JP" sz="3600" dirty="0"/>
          </a:p>
          <a:p>
            <a:r>
              <a:rPr lang="ja-JP" altLang="ja-JP" sz="3200" dirty="0"/>
              <a:t>「スローライフ」とは、「急ぐ時間」と「急がない時間」を自分で分別し、メリハリをつけて生活するということだ</a:t>
            </a:r>
            <a:r>
              <a:rPr lang="ja-JP" altLang="ja-JP" sz="3200" dirty="0" smtClean="0"/>
              <a:t>。</a:t>
            </a:r>
            <a:endParaRPr lang="en-US" altLang="ja-JP" sz="3200" dirty="0" smtClean="0"/>
          </a:p>
          <a:p>
            <a:endParaRPr lang="ja-JP" altLang="ja-JP" sz="1600" dirty="0"/>
          </a:p>
          <a:p>
            <a:r>
              <a:rPr lang="ja-JP" altLang="ja-JP" sz="2800" b="1" dirty="0"/>
              <a:t>【注意点</a:t>
            </a:r>
            <a:r>
              <a:rPr lang="ja-JP" altLang="ja-JP" sz="2800" b="1" dirty="0" smtClean="0"/>
              <a:t>】</a:t>
            </a:r>
            <a:r>
              <a:rPr lang="ja-JP" altLang="en-US" sz="2800" dirty="0"/>
              <a:t>　</a:t>
            </a:r>
            <a:r>
              <a:rPr lang="ja-JP" altLang="ja-JP" sz="2800" dirty="0" smtClean="0"/>
              <a:t>「</a:t>
            </a:r>
            <a:r>
              <a:rPr lang="ja-JP" altLang="ja-JP" sz="2800" dirty="0"/>
              <a:t>スローライフ」とは</a:t>
            </a:r>
            <a:r>
              <a:rPr lang="ja-JP" altLang="ja-JP" sz="2800" dirty="0" smtClean="0"/>
              <a:t>、</a:t>
            </a:r>
            <a:r>
              <a:rPr lang="ja-JP" altLang="en-US" sz="2800" dirty="0" smtClean="0"/>
              <a:t>単に</a:t>
            </a:r>
            <a:r>
              <a:rPr lang="ja-JP" altLang="ja-JP" sz="2800" dirty="0" smtClean="0"/>
              <a:t>のんびり</a:t>
            </a:r>
            <a:r>
              <a:rPr lang="ja-JP" altLang="ja-JP" sz="2800" dirty="0"/>
              <a:t>と過ごす</a:t>
            </a:r>
            <a:r>
              <a:rPr lang="ja-JP" altLang="ja-JP" sz="2800" dirty="0" smtClean="0"/>
              <a:t>こと</a:t>
            </a:r>
            <a:r>
              <a:rPr lang="ja-JP" altLang="en-US" sz="2800" dirty="0" smtClean="0"/>
              <a:t>ではなく</a:t>
            </a:r>
            <a:r>
              <a:rPr lang="ja-JP" altLang="ja-JP" sz="2800" dirty="0" smtClean="0"/>
              <a:t>「</a:t>
            </a:r>
            <a:r>
              <a:rPr lang="ja-JP" altLang="ja-JP" sz="2800" dirty="0"/>
              <a:t>メリハリをつける」ということである。この点</a:t>
            </a:r>
            <a:r>
              <a:rPr lang="ja-JP" altLang="ja-JP" sz="2800" dirty="0" smtClean="0"/>
              <a:t>を読み取り</a:t>
            </a:r>
            <a:r>
              <a:rPr lang="ja-JP" altLang="en-US" sz="2800" dirty="0" smtClean="0"/>
              <a:t>たい。</a:t>
            </a:r>
            <a:endParaRPr lang="ja-JP" altLang="ja-JP" sz="2800" dirty="0"/>
          </a:p>
        </p:txBody>
      </p:sp>
    </p:spTree>
    <p:extLst>
      <p:ext uri="{BB962C8B-B14F-4D97-AF65-F5344CB8AC3E}">
        <p14:creationId xmlns:p14="http://schemas.microsoft.com/office/powerpoint/2010/main" val="10008387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74748" y="-20538"/>
            <a:ext cx="9218748" cy="94488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1"/>
          <p:cNvSpPr txBox="1">
            <a:spLocks/>
          </p:cNvSpPr>
          <p:nvPr/>
        </p:nvSpPr>
        <p:spPr>
          <a:xfrm>
            <a:off x="129992" y="-20538"/>
            <a:ext cx="8834496" cy="9448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3200" dirty="0" smtClean="0">
                <a:solidFill>
                  <a:schemeClr val="bg1"/>
                </a:solidFill>
              </a:rPr>
              <a:t>設問文をもう一度確認する</a:t>
            </a:r>
            <a:endParaRPr lang="ja-JP" altLang="en-US" sz="3200" dirty="0">
              <a:solidFill>
                <a:schemeClr val="bg1"/>
              </a:solidFill>
            </a:endParaRPr>
          </a:p>
        </p:txBody>
      </p:sp>
      <p:sp>
        <p:nvSpPr>
          <p:cNvPr id="10" name="正方形/長方形 9"/>
          <p:cNvSpPr/>
          <p:nvPr/>
        </p:nvSpPr>
        <p:spPr>
          <a:xfrm>
            <a:off x="262764" y="1203598"/>
            <a:ext cx="8568952" cy="1754326"/>
          </a:xfrm>
          <a:prstGeom prst="rect">
            <a:avLst/>
          </a:prstGeom>
        </p:spPr>
        <p:txBody>
          <a:bodyPr wrap="square">
            <a:spAutoFit/>
          </a:bodyPr>
          <a:lstStyle/>
          <a:p>
            <a:r>
              <a:rPr lang="ja-JP" altLang="en-US" sz="3600" dirty="0" smtClean="0"/>
              <a:t>次の</a:t>
            </a:r>
            <a:r>
              <a:rPr lang="ja-JP" altLang="ja-JP" sz="3600" dirty="0" smtClean="0"/>
              <a:t>課題文は、「スローライフ」について述べたものです。筆者の意見に対してあなたはどのように考えますか。</a:t>
            </a:r>
            <a:endParaRPr lang="en-US" altLang="ja-JP" sz="3600" dirty="0"/>
          </a:p>
        </p:txBody>
      </p:sp>
      <p:sp>
        <p:nvSpPr>
          <p:cNvPr id="2" name="角丸四角形 1"/>
          <p:cNvSpPr/>
          <p:nvPr/>
        </p:nvSpPr>
        <p:spPr>
          <a:xfrm>
            <a:off x="3131840" y="1779662"/>
            <a:ext cx="2448272" cy="720080"/>
          </a:xfrm>
          <a:prstGeom prst="roundRect">
            <a:avLst/>
          </a:prstGeom>
          <a:solidFill>
            <a:schemeClr val="accent4">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p:cNvGrpSpPr/>
          <p:nvPr/>
        </p:nvGrpSpPr>
        <p:grpSpPr>
          <a:xfrm>
            <a:off x="262764" y="2499741"/>
            <a:ext cx="8701724" cy="2448273"/>
            <a:chOff x="262764" y="2499741"/>
            <a:chExt cx="8701724" cy="2448273"/>
          </a:xfrm>
        </p:grpSpPr>
        <p:sp>
          <p:nvSpPr>
            <p:cNvPr id="7" name="角丸四角形 6"/>
            <p:cNvSpPr/>
            <p:nvPr/>
          </p:nvSpPr>
          <p:spPr>
            <a:xfrm>
              <a:off x="262764" y="3075806"/>
              <a:ext cx="8701724" cy="1872208"/>
            </a:xfrm>
            <a:prstGeom prst="roundRect">
              <a:avLst/>
            </a:prstGeom>
            <a:solidFill>
              <a:schemeClr val="accent4">
                <a:lumMod val="75000"/>
                <a:alpha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4067944" y="2499741"/>
              <a:ext cx="288032" cy="576065"/>
            </a:xfrm>
            <a:prstGeom prst="rect">
              <a:avLst/>
            </a:prstGeom>
            <a:solidFill>
              <a:schemeClr val="accent4">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395536" y="3219822"/>
              <a:ext cx="8568952" cy="1569660"/>
            </a:xfrm>
            <a:prstGeom prst="rect">
              <a:avLst/>
            </a:prstGeom>
          </p:spPr>
          <p:txBody>
            <a:bodyPr wrap="square">
              <a:spAutoFit/>
            </a:bodyPr>
            <a:lstStyle/>
            <a:p>
              <a:r>
                <a:rPr lang="ja-JP" altLang="ja-JP" sz="3200" dirty="0" smtClean="0"/>
                <a:t>「</a:t>
              </a:r>
              <a:r>
                <a:rPr lang="ja-JP" altLang="ja-JP" sz="3200" dirty="0"/>
                <a:t>スローライフ」とは、「急ぐ時間」と「急がない時間」を自分で分別し、メリハリをつけて生活するということだ。</a:t>
              </a:r>
              <a:endParaRPr lang="en-US" altLang="ja-JP" sz="3200" dirty="0"/>
            </a:p>
          </p:txBody>
        </p:sp>
      </p:grpSp>
    </p:spTree>
    <p:extLst>
      <p:ext uri="{BB962C8B-B14F-4D97-AF65-F5344CB8AC3E}">
        <p14:creationId xmlns:p14="http://schemas.microsoft.com/office/powerpoint/2010/main" val="268257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正方形/長方形 39"/>
          <p:cNvSpPr/>
          <p:nvPr/>
        </p:nvSpPr>
        <p:spPr>
          <a:xfrm rot="2040000" flipH="1">
            <a:off x="7320356" y="77207"/>
            <a:ext cx="120371" cy="214024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flipH="1">
            <a:off x="7031201" y="1966624"/>
            <a:ext cx="131465" cy="290840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flipH="1">
            <a:off x="3129172" y="1814224"/>
            <a:ext cx="131465" cy="290840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0" y="0"/>
            <a:ext cx="683568"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34007" y="1203598"/>
            <a:ext cx="615553" cy="2891176"/>
          </a:xfrm>
          <a:prstGeom prst="rect">
            <a:avLst/>
          </a:prstGeom>
          <a:noFill/>
        </p:spPr>
        <p:txBody>
          <a:bodyPr vert="eaVert" wrap="none" rtlCol="0">
            <a:spAutoFit/>
          </a:bodyPr>
          <a:lstStyle/>
          <a:p>
            <a:r>
              <a:rPr kumimoji="1" lang="ja-JP" altLang="en-US" sz="2800" b="1" dirty="0" smtClean="0">
                <a:solidFill>
                  <a:schemeClr val="bg1"/>
                </a:solidFill>
              </a:rPr>
              <a:t>小論文の文章展開</a:t>
            </a:r>
            <a:endParaRPr kumimoji="1" lang="ja-JP" altLang="en-US" sz="2800" b="1" dirty="0">
              <a:solidFill>
                <a:schemeClr val="bg1"/>
              </a:solidFill>
            </a:endParaRPr>
          </a:p>
        </p:txBody>
      </p:sp>
      <p:sp>
        <p:nvSpPr>
          <p:cNvPr id="14" name="正方形/長方形 13"/>
          <p:cNvSpPr/>
          <p:nvPr/>
        </p:nvSpPr>
        <p:spPr>
          <a:xfrm rot="3737563" flipH="1">
            <a:off x="4048641" y="-33657"/>
            <a:ext cx="120371" cy="214024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rot="18618471" flipH="1">
            <a:off x="2518438" y="168093"/>
            <a:ext cx="131465" cy="1662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1427869" y="51470"/>
            <a:ext cx="2424051" cy="94793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t>賛否</a:t>
            </a:r>
            <a:r>
              <a:rPr kumimoji="1" lang="ja-JP" altLang="en-US" sz="2000" b="1" dirty="0" smtClean="0"/>
              <a:t>／二者択一</a:t>
            </a:r>
            <a:endParaRPr kumimoji="1" lang="ja-JP" altLang="en-US" sz="2000" b="1" dirty="0"/>
          </a:p>
        </p:txBody>
      </p:sp>
      <p:sp>
        <p:nvSpPr>
          <p:cNvPr id="21" name="正方形/長方形 20"/>
          <p:cNvSpPr/>
          <p:nvPr/>
        </p:nvSpPr>
        <p:spPr>
          <a:xfrm>
            <a:off x="1427869" y="1544369"/>
            <a:ext cx="3432163" cy="72008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dirty="0" smtClean="0">
                <a:solidFill>
                  <a:schemeClr val="tx1"/>
                </a:solidFill>
              </a:rPr>
              <a:t>　　序論：　自分の意見</a:t>
            </a:r>
            <a:endParaRPr kumimoji="1" lang="ja-JP" altLang="en-US" sz="2400" dirty="0">
              <a:solidFill>
                <a:schemeClr val="tx1"/>
              </a:solidFill>
            </a:endParaRPr>
          </a:p>
        </p:txBody>
      </p:sp>
      <p:sp>
        <p:nvSpPr>
          <p:cNvPr id="22" name="正方形/長方形 21"/>
          <p:cNvSpPr/>
          <p:nvPr/>
        </p:nvSpPr>
        <p:spPr>
          <a:xfrm>
            <a:off x="1413358" y="2580616"/>
            <a:ext cx="3446674" cy="72008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dirty="0" smtClean="0">
                <a:solidFill>
                  <a:schemeClr val="tx1"/>
                </a:solidFill>
              </a:rPr>
              <a:t>　　本論：　具体例</a:t>
            </a:r>
            <a:endParaRPr kumimoji="1" lang="ja-JP" altLang="en-US" sz="2400" dirty="0">
              <a:solidFill>
                <a:schemeClr val="tx1"/>
              </a:solidFill>
            </a:endParaRPr>
          </a:p>
        </p:txBody>
      </p:sp>
      <p:sp>
        <p:nvSpPr>
          <p:cNvPr id="23" name="正方形/長方形 22"/>
          <p:cNvSpPr/>
          <p:nvPr/>
        </p:nvSpPr>
        <p:spPr>
          <a:xfrm>
            <a:off x="1411104" y="3596234"/>
            <a:ext cx="3448927" cy="72007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200" dirty="0" smtClean="0"/>
              <a:t>　　結論：  </a:t>
            </a:r>
            <a:r>
              <a:rPr kumimoji="1" lang="ja-JP" altLang="en-US" dirty="0" smtClean="0"/>
              <a:t>自分の意見の再提示</a:t>
            </a:r>
            <a:endParaRPr kumimoji="1" lang="en-US" altLang="ja-JP" sz="2200" dirty="0" smtClean="0"/>
          </a:p>
        </p:txBody>
      </p:sp>
      <p:sp>
        <p:nvSpPr>
          <p:cNvPr id="27" name="正方形/長方形 26"/>
          <p:cNvSpPr/>
          <p:nvPr/>
        </p:nvSpPr>
        <p:spPr>
          <a:xfrm>
            <a:off x="899592" y="1507963"/>
            <a:ext cx="432048" cy="352092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文章の展開</a:t>
            </a:r>
            <a:endParaRPr kumimoji="1" lang="ja-JP" altLang="en-US" dirty="0">
              <a:solidFill>
                <a:schemeClr val="tx1"/>
              </a:solidFill>
            </a:endParaRPr>
          </a:p>
        </p:txBody>
      </p:sp>
      <p:sp>
        <p:nvSpPr>
          <p:cNvPr id="28" name="正方形/長方形 27"/>
          <p:cNvSpPr/>
          <p:nvPr/>
        </p:nvSpPr>
        <p:spPr>
          <a:xfrm>
            <a:off x="1427869" y="4497842"/>
            <a:ext cx="7385146" cy="5231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3600" dirty="0" smtClean="0"/>
              <a:t>+α</a:t>
            </a:r>
            <a:r>
              <a:rPr lang="ja-JP" altLang="en-US" sz="2400" dirty="0" smtClean="0"/>
              <a:t>：　今後どうしたらよいか</a:t>
            </a:r>
            <a:endParaRPr lang="ja-JP" altLang="en-US" sz="2400" dirty="0"/>
          </a:p>
        </p:txBody>
      </p:sp>
      <p:sp>
        <p:nvSpPr>
          <p:cNvPr id="29" name="正方形/長方形 28"/>
          <p:cNvSpPr/>
          <p:nvPr/>
        </p:nvSpPr>
        <p:spPr>
          <a:xfrm>
            <a:off x="899592" y="51470"/>
            <a:ext cx="432048" cy="947936"/>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設問</a:t>
            </a:r>
            <a:endParaRPr kumimoji="1" lang="ja-JP" altLang="en-US" sz="1600" dirty="0">
              <a:solidFill>
                <a:schemeClr val="tx1"/>
              </a:solidFill>
            </a:endParaRPr>
          </a:p>
        </p:txBody>
      </p:sp>
      <p:sp>
        <p:nvSpPr>
          <p:cNvPr id="34" name="正方形/長方形 33"/>
          <p:cNvSpPr/>
          <p:nvPr/>
        </p:nvSpPr>
        <p:spPr>
          <a:xfrm>
            <a:off x="4020157" y="51471"/>
            <a:ext cx="2424051" cy="947936"/>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t>テーマの利点</a:t>
            </a:r>
            <a:endParaRPr kumimoji="1" lang="ja-JP" altLang="en-US" sz="2000" b="1" dirty="0"/>
          </a:p>
        </p:txBody>
      </p:sp>
      <p:sp>
        <p:nvSpPr>
          <p:cNvPr id="35" name="正方形/長方形 34"/>
          <p:cNvSpPr/>
          <p:nvPr/>
        </p:nvSpPr>
        <p:spPr>
          <a:xfrm>
            <a:off x="6612445" y="51471"/>
            <a:ext cx="2424051" cy="9479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t>テーマの問題点</a:t>
            </a:r>
            <a:endParaRPr kumimoji="1" lang="en-US" altLang="ja-JP" sz="2000" b="1" dirty="0" smtClean="0"/>
          </a:p>
          <a:p>
            <a:pPr algn="ctr"/>
            <a:r>
              <a:rPr lang="ja-JP" altLang="en-US" sz="2000" b="1" dirty="0" smtClean="0"/>
              <a:t>／原因／解決策</a:t>
            </a:r>
            <a:endParaRPr kumimoji="1" lang="ja-JP" altLang="en-US" sz="2000" b="1" dirty="0"/>
          </a:p>
        </p:txBody>
      </p:sp>
      <p:sp>
        <p:nvSpPr>
          <p:cNvPr id="36" name="正方形/長方形 35"/>
          <p:cNvSpPr/>
          <p:nvPr/>
        </p:nvSpPr>
        <p:spPr>
          <a:xfrm>
            <a:off x="5380853" y="1544369"/>
            <a:ext cx="3432163" cy="72008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dirty="0" smtClean="0">
                <a:solidFill>
                  <a:schemeClr val="tx1"/>
                </a:solidFill>
              </a:rPr>
              <a:t>　　序論：　現状（問題点）</a:t>
            </a:r>
            <a:endParaRPr kumimoji="1" lang="ja-JP" altLang="en-US" sz="2400" dirty="0">
              <a:solidFill>
                <a:schemeClr val="tx1"/>
              </a:solidFill>
            </a:endParaRPr>
          </a:p>
        </p:txBody>
      </p:sp>
      <p:sp>
        <p:nvSpPr>
          <p:cNvPr id="37" name="正方形/長方形 36"/>
          <p:cNvSpPr/>
          <p:nvPr/>
        </p:nvSpPr>
        <p:spPr>
          <a:xfrm>
            <a:off x="5366342" y="2580616"/>
            <a:ext cx="3446674" cy="72008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dirty="0" smtClean="0">
                <a:solidFill>
                  <a:schemeClr val="tx1"/>
                </a:solidFill>
              </a:rPr>
              <a:t>　　本論：　原因</a:t>
            </a:r>
            <a:endParaRPr kumimoji="1" lang="ja-JP" altLang="en-US" sz="2400" dirty="0">
              <a:solidFill>
                <a:schemeClr val="tx1"/>
              </a:solidFill>
            </a:endParaRPr>
          </a:p>
        </p:txBody>
      </p:sp>
      <p:sp>
        <p:nvSpPr>
          <p:cNvPr id="38" name="正方形/長方形 37"/>
          <p:cNvSpPr/>
          <p:nvPr/>
        </p:nvSpPr>
        <p:spPr>
          <a:xfrm>
            <a:off x="5364088" y="3596234"/>
            <a:ext cx="3448927" cy="72007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200" dirty="0" smtClean="0"/>
              <a:t>　　 結論：　解決策</a:t>
            </a:r>
            <a:endParaRPr kumimoji="1" lang="en-US" altLang="ja-JP" sz="2200" dirty="0" smtClean="0"/>
          </a:p>
        </p:txBody>
      </p:sp>
    </p:spTree>
    <p:extLst>
      <p:ext uri="{BB962C8B-B14F-4D97-AF65-F5344CB8AC3E}">
        <p14:creationId xmlns:p14="http://schemas.microsoft.com/office/powerpoint/2010/main" val="35176392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249</Words>
  <Application>Microsoft Office PowerPoint</Application>
  <PresentationFormat>画面に合わせる (16:9)</PresentationFormat>
  <Paragraphs>57</Paragraphs>
  <Slides>11</Slides>
  <Notes>0</Notes>
  <HiddenSlides>0</HiddenSlides>
  <MMClips>0</MMClips>
  <ScaleCrop>false</ScaleCrop>
  <HeadingPairs>
    <vt:vector size="4" baseType="variant">
      <vt:variant>
        <vt:lpstr>テーマ</vt:lpstr>
      </vt:variant>
      <vt:variant>
        <vt:i4>1</vt:i4>
      </vt:variant>
      <vt:variant>
        <vt:lpstr>スライド タイトル</vt:lpstr>
      </vt:variant>
      <vt:variant>
        <vt:i4>11</vt:i4>
      </vt:variant>
    </vt:vector>
  </HeadingPairs>
  <TitlesOfParts>
    <vt:vector size="12" baseType="lpstr">
      <vt:lpstr>Office ​​テーマ</vt:lpstr>
      <vt:lpstr>PowerPoint プレゼンテーション</vt:lpstr>
      <vt:lpstr>           の出題形式</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revision>11</cp:revision>
  <dcterms:created xsi:type="dcterms:W3CDTF">2017-10-24T07:04:29Z</dcterms:created>
  <dcterms:modified xsi:type="dcterms:W3CDTF">2017-11-08T02:34:48Z</dcterms:modified>
</cp:coreProperties>
</file>