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4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983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34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834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78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99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19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08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43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87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74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8145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70" y="863948"/>
            <a:ext cx="7358063" cy="1741289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タイトルテキスト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70" y="2652117"/>
            <a:ext cx="7358063" cy="59605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本文レベル1</a:t>
            </a:r>
          </a:p>
          <a:p>
            <a:pPr lvl="1">
              <a:defRPr sz="1800"/>
            </a:pPr>
            <a:r>
              <a:rPr sz="2200"/>
              <a:t>本文レベル2</a:t>
            </a:r>
          </a:p>
          <a:p>
            <a:pPr lvl="2">
              <a:defRPr sz="1800"/>
            </a:pPr>
            <a:r>
              <a:rPr sz="2200"/>
              <a:t>本文レベル3</a:t>
            </a:r>
          </a:p>
          <a:p>
            <a:pPr lvl="3">
              <a:defRPr sz="1800"/>
            </a:pPr>
            <a:r>
              <a:rPr sz="2200"/>
              <a:t>本文レベル4</a:t>
            </a:r>
          </a:p>
          <a:p>
            <a:pPr lvl="4">
              <a:defRPr sz="1800"/>
            </a:pPr>
            <a:r>
              <a:rPr sz="2200"/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20100742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042A0-CF4F-49E7-8643-148FD48112C3}" type="datetimeFigureOut">
              <a:rPr kumimoji="1" lang="ja-JP" altLang="en-US" smtClean="0"/>
              <a:t>2017/10/25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26AA5-7F70-4440-BB12-7E840896FA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7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23478"/>
            <a:ext cx="9144000" cy="5020022"/>
          </a:xfrm>
          <a:prstGeom prst="rect">
            <a:avLst/>
          </a:prstGeom>
          <a:noFill/>
          <a:ln w="254000" cap="rnd" cmpd="sng"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-74748" y="1707654"/>
            <a:ext cx="8136904" cy="1872208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69268" y="2203579"/>
            <a:ext cx="7959116" cy="7694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chemeClr val="bg1"/>
                </a:solidFill>
                <a:latin typeface="+mj-ea"/>
              </a:rPr>
              <a:t>自己アピールの基本的な書き方</a:t>
            </a:r>
            <a:endParaRPr lang="ja-JP" altLang="en-US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758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ja-JP" altLang="ja-JP" sz="12800" dirty="0" smtClean="0">
                <a:solidFill>
                  <a:schemeClr val="bg1"/>
                </a:solidFill>
              </a:rPr>
              <a:t>Ⅰ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rgbClr val="0066CC"/>
                </a:solidFill>
              </a:rPr>
              <a:t>自己アピール</a:t>
            </a:r>
            <a:r>
              <a:rPr lang="ja-JP" altLang="ja-JP" sz="5400" dirty="0" smtClean="0">
                <a:solidFill>
                  <a:srgbClr val="0066CC"/>
                </a:solidFill>
              </a:rPr>
              <a:t>とは何か</a:t>
            </a:r>
            <a:r>
              <a:rPr lang="ja-JP" altLang="en-US" sz="5400" dirty="0" smtClean="0">
                <a:solidFill>
                  <a:srgbClr val="0066CC"/>
                </a:solidFill>
              </a:rPr>
              <a:t>？</a:t>
            </a:r>
            <a:endParaRPr lang="ja-JP" altLang="en-US" sz="5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423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122462"/>
            <a:ext cx="8064896" cy="3033464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ja-JP" altLang="en-US" sz="4400" dirty="0" smtClean="0"/>
              <a:t>　　　　　　　　　　  </a:t>
            </a:r>
            <a:r>
              <a:rPr lang="ja-JP" altLang="en-US" sz="4800" dirty="0" smtClean="0"/>
              <a:t>は、高校生活や自身の体験や活動を通して、自分のことをアピールするもの</a:t>
            </a:r>
            <a:endParaRPr lang="en-US" altLang="ja-JP" sz="4800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611560" y="1122462"/>
            <a:ext cx="3744416" cy="1030424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611560" y="1059582"/>
            <a:ext cx="376399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 dirty="0" smtClean="0">
                <a:solidFill>
                  <a:schemeClr val="bg1"/>
                </a:solidFill>
              </a:rPr>
              <a:t>自己アピール</a:t>
            </a:r>
            <a:endParaRPr lang="ja-JP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233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Ⅱ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rgbClr val="0066CC"/>
                </a:solidFill>
              </a:rPr>
              <a:t>全体の流れを押さえる</a:t>
            </a:r>
            <a:endParaRPr lang="ja-JP" altLang="en-US" sz="5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7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123478"/>
            <a:ext cx="9143999" cy="1143000"/>
            <a:chOff x="0" y="2277281"/>
            <a:chExt cx="9143999" cy="1143000"/>
          </a:xfrm>
        </p:grpSpPr>
        <p:sp>
          <p:nvSpPr>
            <p:cNvPr id="5" name="正方形/長方形 4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タイトル 1"/>
            <p:cNvSpPr txBox="1">
              <a:spLocks/>
            </p:cNvSpPr>
            <p:nvPr/>
          </p:nvSpPr>
          <p:spPr>
            <a:xfrm>
              <a:off x="611560" y="2277281"/>
              <a:ext cx="770485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序論：自分の長所を一つ示す</a:t>
              </a:r>
              <a:endParaRPr lang="en-US" altLang="ja-JP" sz="3200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8316416" y="2333569"/>
              <a:ext cx="827583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16014" y="1362472"/>
            <a:ext cx="9111972" cy="1143000"/>
            <a:chOff x="32027" y="3733161"/>
            <a:chExt cx="9111972" cy="1143000"/>
          </a:xfrm>
        </p:grpSpPr>
        <p:sp>
          <p:nvSpPr>
            <p:cNvPr id="10" name="正方形/長方形 9"/>
            <p:cNvSpPr/>
            <p:nvPr/>
          </p:nvSpPr>
          <p:spPr>
            <a:xfrm>
              <a:off x="611560" y="3789448"/>
              <a:ext cx="7720869" cy="1042299"/>
            </a:xfrm>
            <a:prstGeom prst="rect">
              <a:avLst/>
            </a:prstGeom>
            <a:noFill/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タイトル 1"/>
            <p:cNvSpPr txBox="1">
              <a:spLocks/>
            </p:cNvSpPr>
            <p:nvPr/>
          </p:nvSpPr>
          <p:spPr>
            <a:xfrm>
              <a:off x="611560" y="3733161"/>
              <a:ext cx="7666502" cy="1143000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200" dirty="0" smtClean="0"/>
                <a:t>本論：自分の体験を通して、長所を説明する</a:t>
              </a:r>
              <a:endParaRPr lang="en-US" altLang="ja-JP" sz="3200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32027" y="3789449"/>
              <a:ext cx="579533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8316415" y="3789449"/>
              <a:ext cx="827584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16014" y="3886944"/>
            <a:ext cx="9111970" cy="1143000"/>
            <a:chOff x="32027" y="5229609"/>
            <a:chExt cx="9111970" cy="1143000"/>
          </a:xfrm>
        </p:grpSpPr>
        <p:sp>
          <p:nvSpPr>
            <p:cNvPr id="15" name="正方形/長方形 14"/>
            <p:cNvSpPr/>
            <p:nvPr/>
          </p:nvSpPr>
          <p:spPr>
            <a:xfrm>
              <a:off x="595795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16" name="タイトル 1"/>
            <p:cNvSpPr txBox="1">
              <a:spLocks/>
            </p:cNvSpPr>
            <p:nvPr/>
          </p:nvSpPr>
          <p:spPr>
            <a:xfrm>
              <a:off x="595794" y="5229609"/>
              <a:ext cx="768226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b="1" dirty="0" smtClean="0"/>
                <a:t>＋</a:t>
              </a:r>
              <a:r>
                <a:rPr lang="en-US" altLang="ja-JP" sz="3200" b="1" dirty="0" smtClean="0"/>
                <a:t>α</a:t>
              </a:r>
              <a:r>
                <a:rPr lang="ja-JP" altLang="en-US" sz="3200" dirty="0" smtClean="0"/>
                <a:t>：進学、就職で長所が発揮できるか</a:t>
              </a:r>
              <a:endParaRPr lang="en-US" altLang="ja-JP" sz="3200" dirty="0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16014" y="2643758"/>
            <a:ext cx="9111970" cy="1143000"/>
            <a:chOff x="32027" y="5229609"/>
            <a:chExt cx="9111970" cy="1143000"/>
          </a:xfrm>
        </p:grpSpPr>
        <p:sp>
          <p:nvSpPr>
            <p:cNvPr id="20" name="正方形/長方形 19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タイトル 1"/>
            <p:cNvSpPr txBox="1">
              <a:spLocks/>
            </p:cNvSpPr>
            <p:nvPr/>
          </p:nvSpPr>
          <p:spPr>
            <a:xfrm>
              <a:off x="610332" y="5229609"/>
              <a:ext cx="8363713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結論：長所をどのように生かしたいか述べる</a:t>
              </a:r>
              <a:endParaRPr lang="en-US" altLang="ja-JP" sz="3200" dirty="0"/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051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Ⅲ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rgbClr val="0066CC"/>
                </a:solidFill>
              </a:rPr>
              <a:t>書くときに注意すべきポイント</a:t>
            </a:r>
            <a:endParaRPr lang="ja-JP" altLang="en-US" sz="5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5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81888" y="1900902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05273" y="2499742"/>
            <a:ext cx="6843191" cy="1800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000" dirty="0" smtClean="0"/>
              <a:t>長所は、自分の体験を通して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en-US" sz="4000" dirty="0"/>
              <a:t>説明しやすいもの</a:t>
            </a:r>
            <a:r>
              <a:rPr lang="ja-JP" altLang="en-US" sz="4000" dirty="0" smtClean="0"/>
              <a:t>を選ぶ</a:t>
            </a:r>
            <a:endParaRPr lang="ja-JP" altLang="ja-JP" sz="4000" dirty="0"/>
          </a:p>
        </p:txBody>
      </p:sp>
      <p:sp>
        <p:nvSpPr>
          <p:cNvPr id="6" name="正方形/長方形 5"/>
          <p:cNvSpPr/>
          <p:nvPr/>
        </p:nvSpPr>
        <p:spPr>
          <a:xfrm>
            <a:off x="381888" y="1473911"/>
            <a:ext cx="277706" cy="49361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0" y="339502"/>
            <a:ext cx="9143999" cy="1143000"/>
            <a:chOff x="0" y="2277281"/>
            <a:chExt cx="9143999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611560" y="2277281"/>
              <a:ext cx="770485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序論：自分の長所を一つ示す</a:t>
              </a:r>
              <a:endParaRPr lang="en-US" altLang="ja-JP" sz="32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16416" y="2333569"/>
              <a:ext cx="827583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21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1888" y="0"/>
            <a:ext cx="27770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81888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067944" y="2511778"/>
            <a:ext cx="4896544" cy="2292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・性格</a:t>
            </a:r>
            <a:endParaRPr lang="en-US" altLang="ja-JP" sz="3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・行動や考え方</a:t>
            </a:r>
            <a:endParaRPr lang="en-US" altLang="ja-JP" sz="3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・物事に取り組む姿勢</a:t>
            </a:r>
            <a:endParaRPr lang="ja-JP" altLang="en-US" sz="3600" dirty="0"/>
          </a:p>
        </p:txBody>
      </p:sp>
      <p:sp>
        <p:nvSpPr>
          <p:cNvPr id="7" name="円/楕円 6"/>
          <p:cNvSpPr/>
          <p:nvPr/>
        </p:nvSpPr>
        <p:spPr>
          <a:xfrm>
            <a:off x="1741984" y="2595933"/>
            <a:ext cx="2016224" cy="2016224"/>
          </a:xfrm>
          <a:prstGeom prst="ellipse">
            <a:avLst/>
          </a:prstGeom>
          <a:noFill/>
          <a:ln w="152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1907704" y="844324"/>
            <a:ext cx="5616624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長所をはっきり示す</a:t>
            </a:r>
            <a:endParaRPr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80744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1888" y="0"/>
            <a:ext cx="27770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81888" y="908720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1331640" y="836712"/>
            <a:ext cx="2520280" cy="2520280"/>
            <a:chOff x="-2844824" y="1160748"/>
            <a:chExt cx="2520280" cy="2520280"/>
          </a:xfrm>
        </p:grpSpPr>
        <p:sp>
          <p:nvSpPr>
            <p:cNvPr id="7" name="正方形/長方形 6"/>
            <p:cNvSpPr/>
            <p:nvPr/>
          </p:nvSpPr>
          <p:spPr>
            <a:xfrm rot="27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 rot="81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3707904" y="555526"/>
            <a:ext cx="5292080" cy="4076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・「長所は特にないが」と謙遜して書き出すこと</a:t>
            </a:r>
            <a:endParaRPr lang="en-US" altLang="ja-JP" sz="3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1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・「</a:t>
            </a:r>
            <a:r>
              <a:rPr lang="en-US" altLang="ja-JP" sz="3600" dirty="0" smtClean="0"/>
              <a:t>……</a:t>
            </a:r>
            <a:r>
              <a:rPr lang="ja-JP" altLang="en-US" sz="3600" dirty="0" smtClean="0"/>
              <a:t>かもしれない」と曖昧に書くこと</a:t>
            </a:r>
            <a:endParaRPr lang="en-US" altLang="ja-JP" sz="3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1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・明らかな短所をそのまま書くこと</a:t>
            </a: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52650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4773555"/>
            <a:ext cx="9144000" cy="360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0" y="4485523"/>
            <a:ext cx="9144000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81888" y="0"/>
            <a:ext cx="277706" cy="95773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曲折矢印 6"/>
          <p:cNvSpPr/>
          <p:nvPr/>
        </p:nvSpPr>
        <p:spPr>
          <a:xfrm flipV="1">
            <a:off x="381888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3707904" y="699542"/>
            <a:ext cx="5292080" cy="138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短所しか思いつかない場合は</a:t>
            </a:r>
            <a:r>
              <a:rPr lang="en-US" altLang="ja-JP" sz="3600" dirty="0" smtClean="0"/>
              <a:t>…</a:t>
            </a:r>
            <a:endParaRPr lang="ja-JP" altLang="en-US" sz="3600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1907704" y="537778"/>
            <a:ext cx="1640142" cy="1640142"/>
            <a:chOff x="-2484784" y="3208779"/>
            <a:chExt cx="1640142" cy="1640142"/>
          </a:xfrm>
        </p:grpSpPr>
        <p:sp>
          <p:nvSpPr>
            <p:cNvPr id="10" name="円/楕円 9"/>
            <p:cNvSpPr/>
            <p:nvPr/>
          </p:nvSpPr>
          <p:spPr>
            <a:xfrm>
              <a:off x="-2484784" y="3208779"/>
              <a:ext cx="1640142" cy="1640142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ローチャート: 手作業 10"/>
            <p:cNvSpPr/>
            <p:nvPr/>
          </p:nvSpPr>
          <p:spPr>
            <a:xfrm>
              <a:off x="-1779399" y="3520078"/>
              <a:ext cx="229371" cy="742341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-1744827" y="4377395"/>
              <a:ext cx="160226" cy="160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タイトル 1"/>
          <p:cNvSpPr txBox="1">
            <a:spLocks/>
          </p:cNvSpPr>
          <p:nvPr/>
        </p:nvSpPr>
        <p:spPr>
          <a:xfrm>
            <a:off x="0" y="2578596"/>
            <a:ext cx="91440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smtClean="0"/>
              <a:t>短所を長所として示せないか考える</a:t>
            </a:r>
            <a:endParaRPr lang="ja-JP" altLang="en-US" sz="3600" dirty="0"/>
          </a:p>
        </p:txBody>
      </p:sp>
      <p:sp>
        <p:nvSpPr>
          <p:cNvPr id="14" name="タイトル 1"/>
          <p:cNvSpPr txBox="1">
            <a:spLocks/>
          </p:cNvSpPr>
          <p:nvPr/>
        </p:nvSpPr>
        <p:spPr>
          <a:xfrm>
            <a:off x="0" y="3473954"/>
            <a:ext cx="9207062" cy="825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 smtClean="0"/>
              <a:t>例）「優柔不断」 → 「慎重に決断を下す」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77436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86011" y="2049949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096561" y="2139702"/>
            <a:ext cx="6507887" cy="2692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・高校生活や自身の体験から、　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  具体的な出来事を取り上げる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・アピールしたいことにポイント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  を絞る</a:t>
            </a:r>
            <a:endParaRPr lang="en-US" altLang="ja-JP" sz="3600" dirty="0" smtClean="0"/>
          </a:p>
        </p:txBody>
      </p:sp>
      <p:sp>
        <p:nvSpPr>
          <p:cNvPr id="6" name="正方形/長方形 5"/>
          <p:cNvSpPr/>
          <p:nvPr/>
        </p:nvSpPr>
        <p:spPr>
          <a:xfrm>
            <a:off x="386011" y="1480477"/>
            <a:ext cx="273583" cy="49345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16014" y="339502"/>
            <a:ext cx="9111972" cy="1143000"/>
            <a:chOff x="32027" y="3733161"/>
            <a:chExt cx="9111972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0" y="3789448"/>
              <a:ext cx="7720869" cy="1042299"/>
            </a:xfrm>
            <a:prstGeom prst="rect">
              <a:avLst/>
            </a:prstGeom>
            <a:noFill/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611560" y="3733161"/>
              <a:ext cx="7666502" cy="1143000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200" dirty="0" smtClean="0"/>
                <a:t>本論：自分の体験を通して、長所を説明する</a:t>
              </a:r>
              <a:endParaRPr lang="en-US" altLang="ja-JP" sz="32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3789449"/>
              <a:ext cx="579533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16415" y="3789449"/>
              <a:ext cx="827584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571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1888" y="0"/>
            <a:ext cx="277706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81888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3786340" y="555526"/>
            <a:ext cx="5292080" cy="2455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・</a:t>
            </a:r>
            <a:r>
              <a:rPr lang="ja-JP" altLang="en-US" sz="3000" dirty="0"/>
              <a:t>何に</a:t>
            </a:r>
            <a:r>
              <a:rPr lang="ja-JP" altLang="en-US" sz="3000" dirty="0" smtClean="0"/>
              <a:t>ついて、どのような努力、</a:t>
            </a:r>
            <a:r>
              <a:rPr lang="ja-JP" altLang="en-US" sz="3000" dirty="0"/>
              <a:t>　</a:t>
            </a:r>
            <a:endParaRPr lang="en-US" altLang="ja-JP" sz="3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/>
              <a:t>　</a:t>
            </a:r>
            <a:r>
              <a:rPr lang="ja-JP" altLang="en-US" sz="3000" dirty="0" smtClean="0"/>
              <a:t>行動をしたのか</a:t>
            </a:r>
            <a:endParaRPr lang="en-US" altLang="ja-JP" sz="3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・</a:t>
            </a:r>
            <a:r>
              <a:rPr lang="ja-JP" altLang="en-US" sz="3000" dirty="0"/>
              <a:t>実績</a:t>
            </a:r>
            <a:r>
              <a:rPr lang="ja-JP" altLang="en-US" sz="3000" dirty="0" smtClean="0"/>
              <a:t>や成果はどうだったのか</a:t>
            </a:r>
            <a:endParaRPr lang="en-US" altLang="ja-JP" sz="3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・この経験を通してどう感じたか</a:t>
            </a:r>
            <a:endParaRPr lang="ja-JP" altLang="en-US" sz="3000" dirty="0"/>
          </a:p>
        </p:txBody>
      </p:sp>
      <p:sp>
        <p:nvSpPr>
          <p:cNvPr id="7" name="円/楕円 6"/>
          <p:cNvSpPr/>
          <p:nvPr/>
        </p:nvSpPr>
        <p:spPr>
          <a:xfrm>
            <a:off x="1865833" y="774987"/>
            <a:ext cx="1728192" cy="1728192"/>
          </a:xfrm>
          <a:prstGeom prst="ellipse">
            <a:avLst/>
          </a:prstGeom>
          <a:noFill/>
          <a:ln w="152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1547664" y="2787774"/>
            <a:ext cx="2520280" cy="2520280"/>
            <a:chOff x="-2844824" y="1160748"/>
            <a:chExt cx="2520280" cy="2520280"/>
          </a:xfrm>
        </p:grpSpPr>
        <p:sp>
          <p:nvSpPr>
            <p:cNvPr id="9" name="正方形/長方形 8"/>
            <p:cNvSpPr/>
            <p:nvPr/>
          </p:nvSpPr>
          <p:spPr>
            <a:xfrm rot="27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 rot="81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3786340" y="3755219"/>
            <a:ext cx="5292080" cy="904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・経験したことをただ順番に書く</a:t>
            </a:r>
            <a:endParaRPr lang="ja-JP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2141422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1888" y="0"/>
            <a:ext cx="277706" cy="95773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81888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3851920" y="411510"/>
            <a:ext cx="529208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誰も</a:t>
            </a:r>
            <a:r>
              <a:rPr lang="ja-JP" altLang="en-US" dirty="0" smtClean="0"/>
              <a:t>が</a:t>
            </a:r>
            <a:r>
              <a:rPr lang="ja-JP" altLang="en-US" dirty="0"/>
              <a:t>挙げがち</a:t>
            </a:r>
            <a:r>
              <a:rPr lang="ja-JP" altLang="en-US" dirty="0" smtClean="0"/>
              <a:t>な長所を選んだ場合</a:t>
            </a:r>
            <a:r>
              <a:rPr lang="en-US" altLang="ja-JP" dirty="0" smtClean="0"/>
              <a:t>……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2800" dirty="0"/>
              <a:t>例）「諦めない</a:t>
            </a:r>
            <a:r>
              <a:rPr lang="ja-JP" altLang="en-US" sz="2800" dirty="0" smtClean="0"/>
              <a:t>」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　 「</a:t>
            </a:r>
            <a:r>
              <a:rPr lang="ja-JP" altLang="en-US" sz="2800" dirty="0"/>
              <a:t>一生懸命努力する」など</a:t>
            </a:r>
            <a:endParaRPr lang="en-US" altLang="ja-JP" sz="2800" dirty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907704" y="537778"/>
            <a:ext cx="1640142" cy="1640142"/>
            <a:chOff x="-2484784" y="3208779"/>
            <a:chExt cx="1640142" cy="1640142"/>
          </a:xfrm>
        </p:grpSpPr>
        <p:sp>
          <p:nvSpPr>
            <p:cNvPr id="8" name="円/楕円 7"/>
            <p:cNvSpPr/>
            <p:nvPr/>
          </p:nvSpPr>
          <p:spPr>
            <a:xfrm>
              <a:off x="-2484784" y="3208779"/>
              <a:ext cx="1640142" cy="1640142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ローチャート: 手作業 8"/>
            <p:cNvSpPr/>
            <p:nvPr/>
          </p:nvSpPr>
          <p:spPr>
            <a:xfrm>
              <a:off x="-1779399" y="3520078"/>
              <a:ext cx="229371" cy="742341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-1744827" y="4377395"/>
              <a:ext cx="160226" cy="160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タイトル 1"/>
          <p:cNvSpPr txBox="1">
            <a:spLocks/>
          </p:cNvSpPr>
          <p:nvPr/>
        </p:nvSpPr>
        <p:spPr>
          <a:xfrm>
            <a:off x="533883" y="2787774"/>
            <a:ext cx="8244408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 smtClean="0"/>
              <a:t>　説得力</a:t>
            </a:r>
            <a:r>
              <a:rPr lang="ja-JP" altLang="en-US" sz="3600" dirty="0"/>
              <a:t>を持たせるため</a:t>
            </a:r>
            <a:r>
              <a:rPr lang="ja-JP" altLang="en-US" sz="3600" dirty="0" smtClean="0"/>
              <a:t>に、</a:t>
            </a:r>
            <a:endParaRPr lang="en-US" altLang="ja-JP" sz="3600" dirty="0" smtClean="0"/>
          </a:p>
          <a:p>
            <a:pPr algn="l"/>
            <a:r>
              <a:rPr lang="ja-JP" altLang="en-US" sz="3600" dirty="0" smtClean="0"/>
              <a:t>　「</a:t>
            </a:r>
            <a:r>
              <a:rPr lang="ja-JP" altLang="en-US" sz="3600" dirty="0"/>
              <a:t>自分だけの</a:t>
            </a:r>
            <a:r>
              <a:rPr lang="ja-JP" altLang="en-US" sz="3600" dirty="0" smtClean="0"/>
              <a:t>体験</a:t>
            </a:r>
            <a:r>
              <a:rPr lang="ja-JP" altLang="en-US" sz="3600" dirty="0"/>
              <a:t>」を示す必要が</a:t>
            </a:r>
            <a:r>
              <a:rPr lang="ja-JP" altLang="en-US" sz="3600" dirty="0" smtClean="0"/>
              <a:t>ある</a:t>
            </a:r>
            <a:endParaRPr lang="ja-JP" altLang="en-US" sz="3600" dirty="0"/>
          </a:p>
        </p:txBody>
      </p:sp>
      <p:sp>
        <p:nvSpPr>
          <p:cNvPr id="12" name="正方形/長方形 11"/>
          <p:cNvSpPr/>
          <p:nvPr/>
        </p:nvSpPr>
        <p:spPr>
          <a:xfrm>
            <a:off x="0" y="4773555"/>
            <a:ext cx="9144000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0" y="4485523"/>
            <a:ext cx="9144000" cy="2160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200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81888" y="218441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81888" y="1480054"/>
            <a:ext cx="277706" cy="492544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907704" y="2479292"/>
            <a:ext cx="7200800" cy="22552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長所をもう一度示し、</a:t>
            </a:r>
            <a:endParaRPr lang="en-US" altLang="ja-JP" sz="3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今後どのように生かしていきたいかを述べる</a:t>
            </a:r>
            <a:endParaRPr lang="ja-JP" altLang="en-US" sz="360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6014" y="339502"/>
            <a:ext cx="9111970" cy="1143000"/>
            <a:chOff x="32027" y="5229609"/>
            <a:chExt cx="9111970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610332" y="5229609"/>
              <a:ext cx="8363713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結論：長所をどのように生かしたいか述べる</a:t>
              </a:r>
              <a:endParaRPr lang="en-US" altLang="ja-JP" sz="32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97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1888" y="0"/>
            <a:ext cx="277706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81888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3672408" y="372083"/>
            <a:ext cx="5508104" cy="2167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・序論で示した長所をもう一度示す</a:t>
            </a:r>
            <a:endParaRPr lang="en-US" altLang="ja-JP" sz="3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・自分の長所をこれからどのような場面で生かせるのか述べる</a:t>
            </a:r>
            <a:endParaRPr lang="ja-JP" altLang="en-US" sz="3000" dirty="0"/>
          </a:p>
        </p:txBody>
      </p:sp>
      <p:sp>
        <p:nvSpPr>
          <p:cNvPr id="7" name="円/楕円 6"/>
          <p:cNvSpPr/>
          <p:nvPr/>
        </p:nvSpPr>
        <p:spPr>
          <a:xfrm>
            <a:off x="1814595" y="555526"/>
            <a:ext cx="1800200" cy="1800200"/>
          </a:xfrm>
          <a:prstGeom prst="ellipse">
            <a:avLst/>
          </a:prstGeom>
          <a:noFill/>
          <a:ln w="152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1454555" y="2571750"/>
            <a:ext cx="2520280" cy="2520280"/>
            <a:chOff x="-2844824" y="1160748"/>
            <a:chExt cx="2520280" cy="2520280"/>
          </a:xfrm>
        </p:grpSpPr>
        <p:sp>
          <p:nvSpPr>
            <p:cNvPr id="9" name="正方形/長方形 8"/>
            <p:cNvSpPr/>
            <p:nvPr/>
          </p:nvSpPr>
          <p:spPr>
            <a:xfrm rot="27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 rot="81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3768756" y="3306409"/>
            <a:ext cx="5292080" cy="1050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000" dirty="0" smtClean="0"/>
              <a:t>序論で示した長所とは違う長所でまとめてしまう</a:t>
            </a:r>
            <a:endParaRPr lang="ja-JP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630815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81888" y="0"/>
            <a:ext cx="277706" cy="957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81888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2195737" y="2499742"/>
            <a:ext cx="6192688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 smtClean="0"/>
              <a:t>「過去」から「未来」につなげる</a:t>
            </a:r>
            <a:endParaRPr lang="en-US" altLang="ja-JP" sz="3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3600" dirty="0"/>
              <a:t>視点</a:t>
            </a:r>
            <a:r>
              <a:rPr lang="ja-JP" altLang="en-US" sz="3600" dirty="0" smtClean="0"/>
              <a:t>を持つ</a:t>
            </a:r>
            <a:endParaRPr lang="ja-JP" altLang="en-US" sz="360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907704" y="571568"/>
            <a:ext cx="1640142" cy="1640142"/>
            <a:chOff x="-2484784" y="3208779"/>
            <a:chExt cx="1640142" cy="1640142"/>
          </a:xfrm>
        </p:grpSpPr>
        <p:sp>
          <p:nvSpPr>
            <p:cNvPr id="8" name="円/楕円 7"/>
            <p:cNvSpPr/>
            <p:nvPr/>
          </p:nvSpPr>
          <p:spPr>
            <a:xfrm>
              <a:off x="-2484784" y="3208779"/>
              <a:ext cx="1640142" cy="1640142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フローチャート: 手作業 8"/>
            <p:cNvSpPr/>
            <p:nvPr/>
          </p:nvSpPr>
          <p:spPr>
            <a:xfrm>
              <a:off x="-1779399" y="3520078"/>
              <a:ext cx="229371" cy="742341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-1744827" y="4377395"/>
              <a:ext cx="160226" cy="160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正方形/長方形 10"/>
          <p:cNvSpPr/>
          <p:nvPr/>
        </p:nvSpPr>
        <p:spPr>
          <a:xfrm>
            <a:off x="0" y="4773555"/>
            <a:ext cx="9144000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0" y="4485523"/>
            <a:ext cx="9144000" cy="2160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037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16014" y="339502"/>
            <a:ext cx="9111970" cy="1143000"/>
            <a:chOff x="32027" y="5229609"/>
            <a:chExt cx="9111970" cy="1143000"/>
          </a:xfrm>
        </p:grpSpPr>
        <p:sp>
          <p:nvSpPr>
            <p:cNvPr id="5" name="正方形/長方形 4"/>
            <p:cNvSpPr/>
            <p:nvPr/>
          </p:nvSpPr>
          <p:spPr>
            <a:xfrm>
              <a:off x="595795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6" name="タイトル 1"/>
            <p:cNvSpPr txBox="1">
              <a:spLocks/>
            </p:cNvSpPr>
            <p:nvPr/>
          </p:nvSpPr>
          <p:spPr>
            <a:xfrm>
              <a:off x="595794" y="5229609"/>
              <a:ext cx="768226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b="1" dirty="0" smtClean="0"/>
                <a:t>＋</a:t>
              </a:r>
              <a:r>
                <a:rPr lang="en-US" altLang="ja-JP" sz="3200" b="1" dirty="0" smtClean="0"/>
                <a:t>α</a:t>
              </a:r>
              <a:r>
                <a:rPr lang="ja-JP" altLang="en-US" sz="3200" dirty="0" smtClean="0"/>
                <a:t>：進学、就職で長所が発揮できるか</a:t>
              </a:r>
              <a:endParaRPr lang="en-US" altLang="ja-JP" sz="3200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曲折矢印 8"/>
          <p:cNvSpPr/>
          <p:nvPr/>
        </p:nvSpPr>
        <p:spPr>
          <a:xfrm flipV="1">
            <a:off x="395536" y="146626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3563888" y="2111084"/>
            <a:ext cx="5544616" cy="1828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600" dirty="0" smtClean="0"/>
              <a:t>自分の長所を、進学先・就職先と結びつけることができるか、考える</a:t>
            </a:r>
            <a:endParaRPr lang="ja-JP" altLang="ja-JP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0" y="4773555"/>
            <a:ext cx="9144000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0" y="4485523"/>
            <a:ext cx="9144000" cy="216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1907704" y="2111084"/>
            <a:ext cx="1640142" cy="1640142"/>
            <a:chOff x="-2484784" y="3208779"/>
            <a:chExt cx="1640142" cy="1640142"/>
          </a:xfrm>
        </p:grpSpPr>
        <p:sp>
          <p:nvSpPr>
            <p:cNvPr id="14" name="円/楕円 13"/>
            <p:cNvSpPr/>
            <p:nvPr/>
          </p:nvSpPr>
          <p:spPr>
            <a:xfrm>
              <a:off x="-2484784" y="3208779"/>
              <a:ext cx="1640142" cy="1640142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ローチャート: 手作業 14"/>
            <p:cNvSpPr/>
            <p:nvPr/>
          </p:nvSpPr>
          <p:spPr>
            <a:xfrm>
              <a:off x="-1779399" y="3520078"/>
              <a:ext cx="229371" cy="742341"/>
            </a:xfrm>
            <a:prstGeom prst="flowChartManualOperati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-1744827" y="4377395"/>
              <a:ext cx="160226" cy="160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0329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Ⅳ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rgbClr val="0066CC"/>
                </a:solidFill>
              </a:rPr>
              <a:t>メモを作る</a:t>
            </a:r>
            <a:endParaRPr lang="ja-JP" altLang="en-US" sz="5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73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2020226"/>
            <a:ext cx="8712968" cy="33888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dirty="0" smtClean="0"/>
              <a:t>あなたは自分の長所についてどのように考えていますか。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高校生活を振り返りながら、８００字以内で書きなさい。</a:t>
            </a:r>
            <a:endParaRPr kumimoji="1" lang="ja-JP" altLang="en-US" dirty="0"/>
          </a:p>
        </p:txBody>
      </p:sp>
      <p:sp>
        <p:nvSpPr>
          <p:cNvPr id="5" name="円/楕円 1"/>
          <p:cNvSpPr/>
          <p:nvPr/>
        </p:nvSpPr>
        <p:spPr>
          <a:xfrm>
            <a:off x="-36512" y="-27384"/>
            <a:ext cx="2223120" cy="2047610"/>
          </a:xfrm>
          <a:custGeom>
            <a:avLst/>
            <a:gdLst/>
            <a:ahLst/>
            <a:cxnLst/>
            <a:rect l="l" t="t" r="r" b="b"/>
            <a:pathLst>
              <a:path w="2223120" h="2047610">
                <a:moveTo>
                  <a:pt x="0" y="0"/>
                </a:moveTo>
                <a:lnTo>
                  <a:pt x="2114152" y="0"/>
                </a:lnTo>
                <a:cubicBezTo>
                  <a:pt x="2184748" y="172009"/>
                  <a:pt x="2223120" y="360401"/>
                  <a:pt x="2223120" y="557754"/>
                </a:cubicBezTo>
                <a:cubicBezTo>
                  <a:pt x="2223120" y="1380579"/>
                  <a:pt x="1556089" y="2047610"/>
                  <a:pt x="733264" y="2047610"/>
                </a:cubicBezTo>
                <a:cubicBezTo>
                  <a:pt x="466483" y="2047610"/>
                  <a:pt x="216079" y="1977490"/>
                  <a:pt x="0" y="1853753"/>
                </a:cubicBezTo>
                <a:close/>
              </a:path>
            </a:pathLst>
          </a:cu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66CC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-756592" y="-99392"/>
            <a:ext cx="3236912" cy="1511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chemeClr val="bg1"/>
                </a:solidFill>
              </a:rPr>
              <a:t>課題</a:t>
            </a:r>
            <a:endParaRPr lang="ja-JP" altLang="en-US" sz="4800" dirty="0">
              <a:solidFill>
                <a:schemeClr val="bg1"/>
              </a:solidFill>
            </a:endParaRPr>
          </a:p>
        </p:txBody>
      </p:sp>
      <p:sp>
        <p:nvSpPr>
          <p:cNvPr id="7" name="円/楕円 5"/>
          <p:cNvSpPr/>
          <p:nvPr/>
        </p:nvSpPr>
        <p:spPr>
          <a:xfrm>
            <a:off x="-108520" y="-99392"/>
            <a:ext cx="1821357" cy="1583933"/>
          </a:xfrm>
          <a:custGeom>
            <a:avLst/>
            <a:gdLst/>
            <a:ahLst/>
            <a:cxnLst/>
            <a:rect l="l" t="t" r="r" b="b"/>
            <a:pathLst>
              <a:path w="1821357" h="1583933">
                <a:moveTo>
                  <a:pt x="0" y="0"/>
                </a:moveTo>
                <a:lnTo>
                  <a:pt x="1647734" y="0"/>
                </a:lnTo>
                <a:cubicBezTo>
                  <a:pt x="1757793" y="160232"/>
                  <a:pt x="1821357" y="351916"/>
                  <a:pt x="1821357" y="557754"/>
                </a:cubicBezTo>
                <a:cubicBezTo>
                  <a:pt x="1821357" y="1124497"/>
                  <a:pt x="1339485" y="1583933"/>
                  <a:pt x="745066" y="1583933"/>
                </a:cubicBezTo>
                <a:cubicBezTo>
                  <a:pt x="455638" y="1583933"/>
                  <a:pt x="192892" y="1475010"/>
                  <a:pt x="0" y="1297225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6"/>
          <p:cNvSpPr/>
          <p:nvPr/>
        </p:nvSpPr>
        <p:spPr>
          <a:xfrm>
            <a:off x="7953930" y="3973370"/>
            <a:ext cx="1190668" cy="1190668"/>
          </a:xfrm>
          <a:custGeom>
            <a:avLst/>
            <a:gdLst/>
            <a:ahLst/>
            <a:cxnLst/>
            <a:rect l="l" t="t" r="r" b="b"/>
            <a:pathLst>
              <a:path w="1190668" h="1190668">
                <a:moveTo>
                  <a:pt x="1190668" y="0"/>
                </a:moveTo>
                <a:lnTo>
                  <a:pt x="1190668" y="1190668"/>
                </a:lnTo>
                <a:lnTo>
                  <a:pt x="0" y="1190668"/>
                </a:lnTo>
                <a:cubicBezTo>
                  <a:pt x="0" y="533080"/>
                  <a:pt x="533080" y="0"/>
                  <a:pt x="1190668" y="0"/>
                </a:cubicBezTo>
                <a:close/>
              </a:path>
            </a:pathLst>
          </a:cu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50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"/>
            <a:ext cx="9144000" cy="206769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179512" y="123478"/>
            <a:ext cx="1656184" cy="1656184"/>
          </a:xfrm>
          <a:prstGeom prst="ellipse">
            <a:avLst/>
          </a:prstGeom>
          <a:solidFill>
            <a:srgbClr val="0066CC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59093" y="521804"/>
            <a:ext cx="1676603" cy="859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smtClean="0">
                <a:solidFill>
                  <a:schemeClr val="bg1"/>
                </a:solidFill>
              </a:rPr>
              <a:t>準備１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1835696" y="483517"/>
            <a:ext cx="7344816" cy="1008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 smtClean="0">
                <a:solidFill>
                  <a:schemeClr val="bg1"/>
                </a:solidFill>
              </a:rPr>
              <a:t>自分の長所と思えるところを書き出す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2173765"/>
            <a:ext cx="9144000" cy="2900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dirty="0" smtClean="0"/>
              <a:t>・自分の性格　 （　　　　　　　　　　　　　　　　　　　　　　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・自分の行動や考え方の特長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  　（　　　　　　　　　　　　　　　　　　　　　　　　　　　　）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・物事に取り組む姿勢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        （　　　　　　　　　　　　　　　　　　　　　　　　　　  　）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604452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"/>
            <a:ext cx="9144000" cy="206769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179512" y="123478"/>
            <a:ext cx="1656184" cy="1656184"/>
          </a:xfrm>
          <a:prstGeom prst="ellipse">
            <a:avLst/>
          </a:prstGeom>
          <a:solidFill>
            <a:srgbClr val="0066CC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59093" y="521804"/>
            <a:ext cx="1676603" cy="859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smtClean="0">
                <a:solidFill>
                  <a:schemeClr val="bg1"/>
                </a:solidFill>
              </a:rPr>
              <a:t>準備</a:t>
            </a:r>
            <a:r>
              <a:rPr lang="ja-JP" altLang="en-US" sz="3600" dirty="0">
                <a:solidFill>
                  <a:schemeClr val="bg1"/>
                </a:solidFill>
              </a:rPr>
              <a:t>２</a:t>
            </a: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2267744" y="483517"/>
            <a:ext cx="4680520" cy="1008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 smtClean="0">
                <a:solidFill>
                  <a:schemeClr val="bg1"/>
                </a:solidFill>
              </a:rPr>
              <a:t>長所を一つに絞る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2211710"/>
            <a:ext cx="8676456" cy="29317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dirty="0" smtClean="0"/>
              <a:t>・最も自分を</a:t>
            </a:r>
            <a:r>
              <a:rPr lang="ja-JP" altLang="en-US" dirty="0" smtClean="0"/>
              <a:t>アピールできるもの          　　　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（　　　　　　　　　　　　　　　　　　　　　　　　　  　）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 smtClean="0"/>
              <a:t>※</a:t>
            </a:r>
            <a:r>
              <a:rPr lang="ja-JP" altLang="en-US" sz="2800" dirty="0"/>
              <a:t>高校生活での体験を通して説明できるか</a:t>
            </a:r>
            <a:r>
              <a:rPr lang="ja-JP" altLang="en-US" sz="2800" dirty="0" smtClean="0"/>
              <a:t>を確認しよう</a:t>
            </a:r>
            <a:endParaRPr lang="en-US" altLang="ja-JP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0" y="3651870"/>
            <a:ext cx="9159201" cy="216024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224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067694"/>
            <a:ext cx="8229600" cy="13029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・</a:t>
            </a:r>
            <a:r>
              <a:rPr lang="ja-JP" altLang="ja-JP" sz="3600" dirty="0" smtClean="0"/>
              <a:t>私</a:t>
            </a:r>
            <a:r>
              <a:rPr lang="ja-JP" altLang="en-US" sz="3600" dirty="0" smtClean="0"/>
              <a:t>の長所は（　　　　　　　　　　　　　　       ）　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  で</a:t>
            </a:r>
            <a:r>
              <a:rPr lang="ja-JP" altLang="en-US" sz="3600" dirty="0"/>
              <a:t>ある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endParaRPr lang="en-US" altLang="ja-JP" sz="3600" dirty="0" smtClean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lang="ja-JP" altLang="ja-JP" sz="3600" dirty="0"/>
          </a:p>
          <a:p>
            <a:pPr marL="0" indent="0">
              <a:buNone/>
            </a:pPr>
            <a:endParaRPr kumimoji="1" lang="ja-JP" altLang="en-US" sz="36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35495" y="188640"/>
            <a:ext cx="9143999" cy="1143000"/>
            <a:chOff x="0" y="2277281"/>
            <a:chExt cx="9143999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1560" y="2277281"/>
              <a:ext cx="770485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序論：自分の長所一つ示す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16416" y="2333569"/>
              <a:ext cx="827583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0" name="直線コネクタ 9"/>
          <p:cNvCxnSpPr/>
          <p:nvPr/>
        </p:nvCxnSpPr>
        <p:spPr>
          <a:xfrm>
            <a:off x="557808" y="4227934"/>
            <a:ext cx="813690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640249" y="4380585"/>
            <a:ext cx="8229600" cy="666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dirty="0" smtClean="0"/>
              <a:t>長所は端的に示すだけでなく、少し詳しく示すとよい。</a:t>
            </a:r>
            <a:endParaRPr lang="en-US" altLang="ja-JP" sz="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ja-JP" sz="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25058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491630"/>
            <a:ext cx="8640960" cy="36518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300" dirty="0" smtClean="0"/>
              <a:t>・何について？</a:t>
            </a:r>
            <a:endParaRPr lang="en-US" altLang="ja-JP" sz="3300" dirty="0" smtClean="0"/>
          </a:p>
          <a:p>
            <a:pPr marL="0" indent="0">
              <a:buNone/>
            </a:pPr>
            <a:r>
              <a:rPr lang="ja-JP" altLang="en-US" sz="2800" dirty="0" smtClean="0"/>
              <a:t>         学校の勉強、部活動、資格、特技、習い事など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3300" dirty="0" smtClean="0"/>
              <a:t>・どのように取り組んだ？</a:t>
            </a:r>
            <a:endParaRPr lang="en-US" altLang="ja-JP" sz="3300" dirty="0" smtClean="0"/>
          </a:p>
          <a:p>
            <a:pPr marL="0" indent="0">
              <a:buNone/>
            </a:pPr>
            <a:r>
              <a:rPr lang="ja-JP" altLang="en-US" sz="3300" dirty="0" smtClean="0"/>
              <a:t>・その成果、実績は？</a:t>
            </a:r>
            <a:endParaRPr lang="en-US" altLang="ja-JP" sz="3300" dirty="0"/>
          </a:p>
          <a:p>
            <a:pPr marL="0" indent="0">
              <a:buNone/>
            </a:pPr>
            <a:r>
              <a:rPr lang="ja-JP" altLang="en-US" sz="3600" dirty="0"/>
              <a:t> </a:t>
            </a:r>
            <a:r>
              <a:rPr lang="ja-JP" altLang="en-US" sz="3600" dirty="0" smtClean="0"/>
              <a:t>      </a:t>
            </a:r>
            <a:r>
              <a:rPr lang="ja-JP" altLang="en-US" sz="2800" dirty="0" smtClean="0"/>
              <a:t>勉強の成果、部活動の実績、資格の取得など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3300" dirty="0" smtClean="0"/>
              <a:t>・経験を通してどう感じた？</a:t>
            </a:r>
            <a:endParaRPr lang="en-US" altLang="ja-JP" sz="33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18257" y="197661"/>
            <a:ext cx="9111972" cy="1143000"/>
            <a:chOff x="32027" y="3733161"/>
            <a:chExt cx="9111972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0" y="3789448"/>
              <a:ext cx="7720869" cy="1042299"/>
            </a:xfrm>
            <a:prstGeom prst="rect">
              <a:avLst/>
            </a:prstGeom>
            <a:noFill/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1560" y="3733161"/>
              <a:ext cx="7666502" cy="1143000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200" dirty="0" smtClean="0"/>
                <a:t>本論：自分の体験を通して、長所を説明する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3789449"/>
              <a:ext cx="579533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16415" y="3789449"/>
              <a:ext cx="827584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9091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4281" y="1635646"/>
            <a:ext cx="8704271" cy="33706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dirty="0" smtClean="0"/>
              <a:t>・このような体験から、私の長所は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　　　　　　　　　　　　　）であるといえる。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dirty="0" smtClean="0"/>
              <a:t>・この長所を、これからは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　　　　　　　　　　　　　　　　　　　　　　　           ）で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</a:t>
            </a:r>
            <a:r>
              <a:rPr lang="ja-JP" altLang="en-US" dirty="0" smtClean="0"/>
              <a:t>生かしたいと考える。</a:t>
            </a:r>
            <a:endParaRPr lang="ja-JP" altLang="ja-JP" sz="105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3466" y="188640"/>
            <a:ext cx="9111970" cy="1143000"/>
            <a:chOff x="32027" y="5229609"/>
            <a:chExt cx="9111970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0332" y="5229609"/>
              <a:ext cx="8363713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結論：長所をどのように生かしたいか述べる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78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2577" y="1563638"/>
            <a:ext cx="8822203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800" dirty="0" smtClean="0"/>
              <a:t>●結論は、以下のようにまとめることもできる</a:t>
            </a:r>
            <a:endParaRPr lang="en-US" altLang="ja-JP" sz="2800" dirty="0" smtClean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3466" y="188640"/>
            <a:ext cx="9111970" cy="1143000"/>
            <a:chOff x="32027" y="5229609"/>
            <a:chExt cx="9111970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595795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595794" y="5229609"/>
              <a:ext cx="768226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b="1" dirty="0" smtClean="0"/>
                <a:t>＋</a:t>
              </a:r>
              <a:r>
                <a:rPr lang="en-US" altLang="ja-JP" sz="3200" b="1" dirty="0" smtClean="0"/>
                <a:t>α</a:t>
              </a:r>
              <a:r>
                <a:rPr lang="ja-JP" altLang="en-US" sz="3200" dirty="0" smtClean="0"/>
                <a:t>：進学、就職で長所が発揮できるか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0" y="2283718"/>
            <a:ext cx="9162255" cy="273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buFont typeface="Arial" panose="020B0604020202020204" pitchFamily="34" charset="0"/>
              <a:buNone/>
            </a:pPr>
            <a:r>
              <a:rPr lang="ja-JP" altLang="en-US" sz="2800" dirty="0" smtClean="0"/>
              <a:t>・私は、進学したら（　　　　　）を学びたいと考えている。そのときに、（　　　　　　　　）という点で自分の長所を生かしたい。</a:t>
            </a:r>
            <a:endParaRPr lang="en-US" altLang="ja-JP" sz="2800" dirty="0" smtClean="0"/>
          </a:p>
          <a:p>
            <a:pPr marL="0" indent="0">
              <a:lnSpc>
                <a:spcPts val="4000"/>
              </a:lnSpc>
              <a:buNone/>
            </a:pPr>
            <a:endParaRPr lang="en-US" altLang="ja-JP" sz="1200" dirty="0" smtClean="0"/>
          </a:p>
          <a:p>
            <a:pPr marL="0" indent="0">
              <a:buNone/>
            </a:pPr>
            <a:r>
              <a:rPr lang="ja-JP" altLang="en-US" sz="2800" dirty="0" smtClean="0"/>
              <a:t>・</a:t>
            </a:r>
            <a:r>
              <a:rPr lang="ja-JP" altLang="en-US" sz="2800" dirty="0"/>
              <a:t>私</a:t>
            </a:r>
            <a:r>
              <a:rPr lang="ja-JP" altLang="en-US" sz="2800" dirty="0" smtClean="0"/>
              <a:t>は将来、（</a:t>
            </a:r>
            <a:r>
              <a:rPr lang="ja-JP" altLang="en-US" sz="2800" dirty="0"/>
              <a:t>　　　　　</a:t>
            </a:r>
            <a:r>
              <a:rPr lang="ja-JP" altLang="en-US" sz="2800" dirty="0" smtClean="0"/>
              <a:t>　）として働きたいと</a:t>
            </a:r>
            <a:r>
              <a:rPr lang="ja-JP" altLang="en-US" sz="2800" dirty="0"/>
              <a:t>考えている。そのときに、（　　　　　</a:t>
            </a:r>
            <a:r>
              <a:rPr lang="ja-JP" altLang="en-US" sz="2800" dirty="0" smtClean="0"/>
              <a:t>　　</a:t>
            </a:r>
            <a:r>
              <a:rPr lang="ja-JP" altLang="en-US" sz="2800" dirty="0"/>
              <a:t>　）という点で自分の長所を</a:t>
            </a:r>
            <a:r>
              <a:rPr lang="ja-JP" altLang="en-US" sz="2800" dirty="0" smtClean="0"/>
              <a:t>生かしたい。</a:t>
            </a:r>
            <a:endParaRPr lang="en-US" altLang="ja-JP" sz="2800" dirty="0"/>
          </a:p>
        </p:txBody>
      </p:sp>
      <p:cxnSp>
        <p:nvCxnSpPr>
          <p:cNvPr id="11" name="直線コネクタ 10"/>
          <p:cNvCxnSpPr/>
          <p:nvPr/>
        </p:nvCxnSpPr>
        <p:spPr>
          <a:xfrm>
            <a:off x="380282" y="3713609"/>
            <a:ext cx="8136904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9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Ⅴ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rgbClr val="0066CC"/>
                </a:solidFill>
              </a:rPr>
              <a:t>自己アピールとメモの例</a:t>
            </a:r>
            <a:endParaRPr lang="ja-JP" altLang="en-US" sz="5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sjapn-fi-001\Workmac\Publishing_Mac\伊藤\動画用\サクセス\自己アピール解答例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72405"/>
            <a:ext cx="8542852" cy="5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3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"/>
            <a:ext cx="9144000" cy="206769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179512" y="123478"/>
            <a:ext cx="1656184" cy="1656184"/>
          </a:xfrm>
          <a:prstGeom prst="ellipse">
            <a:avLst/>
          </a:prstGeom>
          <a:solidFill>
            <a:srgbClr val="0066CC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59093" y="521804"/>
            <a:ext cx="1676603" cy="859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smtClean="0">
                <a:solidFill>
                  <a:schemeClr val="bg1"/>
                </a:solidFill>
              </a:rPr>
              <a:t>準備１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1835696" y="483517"/>
            <a:ext cx="7344816" cy="1008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 smtClean="0">
                <a:solidFill>
                  <a:schemeClr val="bg1"/>
                </a:solidFill>
              </a:rPr>
              <a:t>自分の長所と思えるところを書き出す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6512" y="2335586"/>
            <a:ext cx="9144000" cy="2900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2800" dirty="0" smtClean="0"/>
              <a:t>・自分の性格　 （</a:t>
            </a:r>
            <a:r>
              <a:rPr lang="ja-JP" altLang="en-US" sz="2800" dirty="0">
                <a:solidFill>
                  <a:srgbClr val="FF0000"/>
                </a:solidFill>
              </a:rPr>
              <a:t>粘り強い、とにかく頑張る</a:t>
            </a:r>
            <a:r>
              <a:rPr kumimoji="1" lang="ja-JP" altLang="en-US" sz="2800" dirty="0" smtClean="0"/>
              <a:t>）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ja-JP" altLang="en-US" sz="2800" dirty="0" smtClean="0"/>
              <a:t>・自分の行動や考え方の特長</a:t>
            </a:r>
            <a:endParaRPr kumimoji="1" lang="en-US" altLang="ja-JP" sz="2800" dirty="0" smtClean="0"/>
          </a:p>
          <a:p>
            <a:pPr marL="0" indent="0">
              <a:buNone/>
            </a:pPr>
            <a:r>
              <a:rPr lang="ja-JP" altLang="en-US" sz="2600" dirty="0" smtClean="0"/>
              <a:t>　（</a:t>
            </a:r>
            <a:r>
              <a:rPr lang="ja-JP" altLang="en-US" sz="2600" dirty="0" smtClean="0">
                <a:solidFill>
                  <a:srgbClr val="FF0000"/>
                </a:solidFill>
              </a:rPr>
              <a:t>一つのことに集中する、目標を達成するために全力を尽くす</a:t>
            </a:r>
            <a:r>
              <a:rPr lang="ja-JP" altLang="en-US" sz="2600" dirty="0" smtClean="0"/>
              <a:t>）</a:t>
            </a:r>
            <a:endParaRPr lang="en-US" altLang="ja-JP" sz="2600" dirty="0"/>
          </a:p>
          <a:p>
            <a:pPr marL="0" indent="0">
              <a:buNone/>
            </a:pPr>
            <a:r>
              <a:rPr kumimoji="1" lang="ja-JP" altLang="en-US" sz="2800" dirty="0" smtClean="0"/>
              <a:t>・物事に取り組む姿勢</a:t>
            </a:r>
            <a:endParaRPr kumimoji="1" lang="en-US" altLang="ja-JP" sz="2800" dirty="0" smtClean="0"/>
          </a:p>
          <a:p>
            <a:pPr marL="0" indent="0">
              <a:buNone/>
            </a:pPr>
            <a:r>
              <a:rPr lang="ja-JP" altLang="en-US" sz="2800" dirty="0" smtClean="0"/>
              <a:t>  （</a:t>
            </a:r>
            <a:r>
              <a:rPr lang="ja-JP" altLang="en-US" sz="2800" dirty="0" smtClean="0">
                <a:solidFill>
                  <a:srgbClr val="FF0000"/>
                </a:solidFill>
              </a:rPr>
              <a:t>何事にも諦めずに取り組む</a:t>
            </a:r>
            <a:r>
              <a:rPr lang="ja-JP" altLang="en-US" sz="2800" dirty="0" smtClean="0"/>
              <a:t>）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888487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"/>
            <a:ext cx="9144000" cy="2067693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179512" y="123478"/>
            <a:ext cx="1656184" cy="1656184"/>
          </a:xfrm>
          <a:prstGeom prst="ellipse">
            <a:avLst/>
          </a:prstGeom>
          <a:solidFill>
            <a:srgbClr val="0066CC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59093" y="521804"/>
            <a:ext cx="1676603" cy="859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 smtClean="0">
                <a:solidFill>
                  <a:schemeClr val="bg1"/>
                </a:solidFill>
              </a:rPr>
              <a:t>準備</a:t>
            </a:r>
            <a:r>
              <a:rPr lang="ja-JP" altLang="en-US" sz="3600" dirty="0">
                <a:solidFill>
                  <a:schemeClr val="bg1"/>
                </a:solidFill>
              </a:rPr>
              <a:t>２</a:t>
            </a: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2267744" y="483517"/>
            <a:ext cx="4680520" cy="1008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dirty="0" smtClean="0">
                <a:solidFill>
                  <a:schemeClr val="bg1"/>
                </a:solidFill>
              </a:rPr>
              <a:t>長所を一つに絞る</a:t>
            </a:r>
            <a:endParaRPr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2211710"/>
            <a:ext cx="8676456" cy="29317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dirty="0" smtClean="0"/>
              <a:t>・最も自分を</a:t>
            </a:r>
            <a:r>
              <a:rPr lang="ja-JP" altLang="en-US" dirty="0" smtClean="0"/>
              <a:t>アピールできるもの          　　　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（</a:t>
            </a:r>
            <a:r>
              <a:rPr lang="ja-JP" altLang="en-US" dirty="0" smtClean="0">
                <a:solidFill>
                  <a:srgbClr val="FF0000"/>
                </a:solidFill>
              </a:rPr>
              <a:t>何事にも諦めずに取り組むこと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 smtClean="0"/>
              <a:t>※</a:t>
            </a:r>
            <a:r>
              <a:rPr lang="ja-JP" altLang="en-US" sz="2800" dirty="0"/>
              <a:t>高校生活での体験を通して説明できるか</a:t>
            </a:r>
            <a:r>
              <a:rPr lang="ja-JP" altLang="en-US" sz="2800" dirty="0" smtClean="0"/>
              <a:t>を確認しよう</a:t>
            </a:r>
            <a:endParaRPr lang="en-US" altLang="ja-JP" sz="3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0" y="3651870"/>
            <a:ext cx="9159201" cy="216024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027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35646"/>
            <a:ext cx="8229600" cy="2520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・</a:t>
            </a:r>
            <a:r>
              <a:rPr lang="ja-JP" altLang="ja-JP" sz="3600" dirty="0" smtClean="0"/>
              <a:t>私</a:t>
            </a:r>
            <a:r>
              <a:rPr lang="ja-JP" altLang="en-US" sz="3600" dirty="0" smtClean="0"/>
              <a:t>の長所は（</a:t>
            </a:r>
            <a:r>
              <a:rPr lang="ja-JP" altLang="en-US" sz="3600" dirty="0" smtClean="0">
                <a:solidFill>
                  <a:srgbClr val="FF0000"/>
                </a:solidFill>
              </a:rPr>
              <a:t>諦めないこと</a:t>
            </a:r>
            <a:r>
              <a:rPr lang="ja-JP" altLang="en-US" sz="3600" dirty="0" smtClean="0"/>
              <a:t>）である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3600" dirty="0" smtClean="0"/>
              <a:t>・私の長所は（</a:t>
            </a:r>
            <a:r>
              <a:rPr lang="ja-JP" altLang="en-US" sz="3600" dirty="0" smtClean="0">
                <a:solidFill>
                  <a:srgbClr val="FF0000"/>
                </a:solidFill>
              </a:rPr>
              <a:t>何事にも諦めずに取り組むこと</a:t>
            </a:r>
            <a:r>
              <a:rPr lang="ja-JP" altLang="en-US" sz="3600" dirty="0" smtClean="0"/>
              <a:t>）である</a:t>
            </a:r>
            <a:r>
              <a:rPr lang="ja-JP" altLang="ja-JP" sz="3600" dirty="0" smtClean="0"/>
              <a:t>。</a:t>
            </a:r>
          </a:p>
          <a:p>
            <a:pPr marL="0" indent="0">
              <a:buNone/>
            </a:pPr>
            <a:endParaRPr lang="en-US" altLang="ja-JP" sz="3600" dirty="0" smtClean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lang="ja-JP" altLang="ja-JP" sz="3600" dirty="0"/>
          </a:p>
          <a:p>
            <a:pPr marL="0" indent="0">
              <a:buNone/>
            </a:pPr>
            <a:endParaRPr kumimoji="1" lang="ja-JP" altLang="en-US" sz="36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35495" y="188640"/>
            <a:ext cx="9143999" cy="1143000"/>
            <a:chOff x="0" y="2277281"/>
            <a:chExt cx="9143999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1560" y="2277281"/>
              <a:ext cx="7704856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序論：自分の長所一つ示す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16416" y="2333569"/>
              <a:ext cx="827583" cy="10304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016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0" name="直線コネクタ 9"/>
          <p:cNvCxnSpPr/>
          <p:nvPr/>
        </p:nvCxnSpPr>
        <p:spPr>
          <a:xfrm>
            <a:off x="557808" y="4227934"/>
            <a:ext cx="8136904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640249" y="4380585"/>
            <a:ext cx="8229600" cy="666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800" dirty="0" smtClean="0"/>
              <a:t>長所は端的に示すだけでなく、少し詳しく示すとよい。</a:t>
            </a:r>
            <a:endParaRPr lang="en-US" altLang="ja-JP" sz="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ja-JP" sz="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sz="2800" dirty="0"/>
          </a:p>
        </p:txBody>
      </p:sp>
      <p:sp>
        <p:nvSpPr>
          <p:cNvPr id="13" name="下矢印 12"/>
          <p:cNvSpPr/>
          <p:nvPr/>
        </p:nvSpPr>
        <p:spPr>
          <a:xfrm>
            <a:off x="3923928" y="2277931"/>
            <a:ext cx="504565" cy="581851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76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sjapn-fi-001\Workmac\Publishing_Mac\伊藤\動画用\サクセス\自己アピール解答例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72405"/>
            <a:ext cx="8542852" cy="5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 1"/>
          <p:cNvSpPr/>
          <p:nvPr/>
        </p:nvSpPr>
        <p:spPr>
          <a:xfrm>
            <a:off x="7986819" y="55420"/>
            <a:ext cx="792088" cy="4892594"/>
          </a:xfrm>
          <a:custGeom>
            <a:avLst/>
            <a:gdLst/>
            <a:ahLst/>
            <a:cxnLst/>
            <a:rect l="l" t="t" r="r" b="b"/>
            <a:pathLst>
              <a:path w="792088" h="5547385">
                <a:moveTo>
                  <a:pt x="78010" y="0"/>
                </a:moveTo>
                <a:lnTo>
                  <a:pt x="372043" y="0"/>
                </a:lnTo>
                <a:lnTo>
                  <a:pt x="390042" y="0"/>
                </a:lnTo>
                <a:lnTo>
                  <a:pt x="708077" y="0"/>
                </a:lnTo>
                <a:cubicBezTo>
                  <a:pt x="754475" y="0"/>
                  <a:pt x="792088" y="37613"/>
                  <a:pt x="792088" y="84011"/>
                </a:cubicBezTo>
                <a:lnTo>
                  <a:pt x="792088" y="5463374"/>
                </a:lnTo>
                <a:cubicBezTo>
                  <a:pt x="792088" y="5509772"/>
                  <a:pt x="754475" y="5547385"/>
                  <a:pt x="708077" y="5547385"/>
                </a:cubicBezTo>
                <a:lnTo>
                  <a:pt x="372043" y="5547385"/>
                </a:lnTo>
                <a:cubicBezTo>
                  <a:pt x="325645" y="5547385"/>
                  <a:pt x="288032" y="5509772"/>
                  <a:pt x="288032" y="5463374"/>
                </a:cubicBezTo>
                <a:lnTo>
                  <a:pt x="288032" y="1730962"/>
                </a:lnTo>
                <a:lnTo>
                  <a:pt x="78010" y="1730962"/>
                </a:lnTo>
                <a:cubicBezTo>
                  <a:pt x="34926" y="1730962"/>
                  <a:pt x="0" y="1696036"/>
                  <a:pt x="0" y="1652952"/>
                </a:cubicBezTo>
                <a:lnTo>
                  <a:pt x="0" y="78010"/>
                </a:lnTo>
                <a:cubicBezTo>
                  <a:pt x="0" y="34926"/>
                  <a:pt x="34926" y="0"/>
                  <a:pt x="78010" y="0"/>
                </a:cubicBezTo>
                <a:close/>
              </a:path>
            </a:pathLst>
          </a:custGeom>
          <a:solidFill>
            <a:schemeClr val="accent1">
              <a:lumMod val="50000"/>
              <a:alpha val="2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4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-18257" y="197661"/>
            <a:ext cx="9111972" cy="1143000"/>
            <a:chOff x="32027" y="3733161"/>
            <a:chExt cx="9111972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0" y="3789448"/>
              <a:ext cx="7720869" cy="1042299"/>
            </a:xfrm>
            <a:prstGeom prst="rect">
              <a:avLst/>
            </a:prstGeom>
            <a:noFill/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1560" y="3733161"/>
              <a:ext cx="7666502" cy="1143000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200" dirty="0" smtClean="0"/>
                <a:t>本論：自分の体験を通して、長所を説明する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3789449"/>
              <a:ext cx="579533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16415" y="3789449"/>
              <a:ext cx="827584" cy="10422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016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07504" y="1491630"/>
            <a:ext cx="8867150" cy="3595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・何について？（</a:t>
            </a:r>
            <a:r>
              <a:rPr lang="ja-JP" altLang="en-US" sz="2400" dirty="0" smtClean="0">
                <a:solidFill>
                  <a:srgbClr val="FF0000"/>
                </a:solidFill>
              </a:rPr>
              <a:t>陸上競技部での努力について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・どのように取り組んだ？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（</a:t>
            </a:r>
            <a:r>
              <a:rPr lang="ja-JP" altLang="en-US" sz="2400" dirty="0" smtClean="0">
                <a:solidFill>
                  <a:srgbClr val="FF0000"/>
                </a:solidFill>
              </a:rPr>
              <a:t>タイムが伸びずに悩んだが、諦めずに自分で考えてトレーニングを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rgbClr val="FF0000"/>
                </a:solidFill>
              </a:rPr>
              <a:t>　</a:t>
            </a:r>
            <a:r>
              <a:rPr lang="ja-JP" altLang="en-US" sz="2400" dirty="0" smtClean="0">
                <a:solidFill>
                  <a:srgbClr val="FF0000"/>
                </a:solidFill>
              </a:rPr>
              <a:t>続けた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・その結果は？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（</a:t>
            </a:r>
            <a:r>
              <a:rPr lang="ja-JP" altLang="en-US" sz="2400" dirty="0" smtClean="0">
                <a:solidFill>
                  <a:srgbClr val="FF0000"/>
                </a:solidFill>
              </a:rPr>
              <a:t>タイムを縮め、全国大会に出場することができた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・経験を通してどう感じた？　　　　   　     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 smtClean="0"/>
              <a:t>（</a:t>
            </a:r>
            <a:r>
              <a:rPr lang="ja-JP" altLang="en-US" sz="2400" dirty="0" smtClean="0">
                <a:solidFill>
                  <a:srgbClr val="FF0000"/>
                </a:solidFill>
              </a:rPr>
              <a:t>勉強との両立もでき、今までにない達成感があった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8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sjapn-fi-001\Workmac\Publishing_Mac\伊藤\動画用\サクセス\自己アピール解答例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72405"/>
            <a:ext cx="8542852" cy="5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角丸四角形 1"/>
          <p:cNvSpPr/>
          <p:nvPr/>
        </p:nvSpPr>
        <p:spPr>
          <a:xfrm>
            <a:off x="7277861" y="72998"/>
            <a:ext cx="678515" cy="4875016"/>
          </a:xfrm>
          <a:custGeom>
            <a:avLst/>
            <a:gdLst/>
            <a:ahLst/>
            <a:cxnLst/>
            <a:rect l="l" t="t" r="r" b="b"/>
            <a:pathLst>
              <a:path w="823527" h="5400600">
                <a:moveTo>
                  <a:pt x="14024" y="0"/>
                </a:moveTo>
                <a:lnTo>
                  <a:pt x="288533" y="0"/>
                </a:lnTo>
                <a:lnTo>
                  <a:pt x="466055" y="0"/>
                </a:lnTo>
                <a:lnTo>
                  <a:pt x="488981" y="0"/>
                </a:lnTo>
                <a:lnTo>
                  <a:pt x="500216" y="0"/>
                </a:lnTo>
                <a:lnTo>
                  <a:pt x="502308" y="0"/>
                </a:lnTo>
                <a:lnTo>
                  <a:pt x="539258" y="0"/>
                </a:lnTo>
                <a:lnTo>
                  <a:pt x="740564" y="0"/>
                </a:lnTo>
                <a:lnTo>
                  <a:pt x="763490" y="0"/>
                </a:lnTo>
                <a:lnTo>
                  <a:pt x="774725" y="0"/>
                </a:lnTo>
                <a:lnTo>
                  <a:pt x="776817" y="0"/>
                </a:lnTo>
                <a:lnTo>
                  <a:pt x="813767" y="0"/>
                </a:lnTo>
                <a:cubicBezTo>
                  <a:pt x="819157" y="0"/>
                  <a:pt x="823527" y="36618"/>
                  <a:pt x="823527" y="81788"/>
                </a:cubicBezTo>
                <a:lnTo>
                  <a:pt x="823527" y="5318812"/>
                </a:lnTo>
                <a:cubicBezTo>
                  <a:pt x="823527" y="5363982"/>
                  <a:pt x="819157" y="5400600"/>
                  <a:pt x="813767" y="5400600"/>
                </a:cubicBezTo>
                <a:lnTo>
                  <a:pt x="774725" y="5400600"/>
                </a:lnTo>
                <a:cubicBezTo>
                  <a:pt x="772832" y="5400600"/>
                  <a:pt x="771065" y="5396083"/>
                  <a:pt x="769657" y="5387004"/>
                </a:cubicBezTo>
                <a:lnTo>
                  <a:pt x="763490" y="5400600"/>
                </a:lnTo>
                <a:lnTo>
                  <a:pt x="288533" y="5400600"/>
                </a:lnTo>
                <a:cubicBezTo>
                  <a:pt x="280788" y="5400600"/>
                  <a:pt x="274509" y="5346559"/>
                  <a:pt x="274509" y="5279895"/>
                </a:cubicBezTo>
                <a:lnTo>
                  <a:pt x="274509" y="637267"/>
                </a:lnTo>
                <a:lnTo>
                  <a:pt x="14024" y="637267"/>
                </a:lnTo>
                <a:cubicBezTo>
                  <a:pt x="6279" y="637267"/>
                  <a:pt x="0" y="630890"/>
                  <a:pt x="0" y="623024"/>
                </a:cubicBezTo>
                <a:lnTo>
                  <a:pt x="0" y="14243"/>
                </a:lnTo>
                <a:cubicBezTo>
                  <a:pt x="0" y="6377"/>
                  <a:pt x="6279" y="0"/>
                  <a:pt x="14024" y="0"/>
                </a:cubicBezTo>
                <a:close/>
              </a:path>
            </a:pathLst>
          </a:custGeom>
          <a:solidFill>
            <a:schemeClr val="accent3">
              <a:lumMod val="75000"/>
              <a:alpha val="15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1"/>
          <p:cNvSpPr/>
          <p:nvPr/>
        </p:nvSpPr>
        <p:spPr>
          <a:xfrm>
            <a:off x="2339752" y="72998"/>
            <a:ext cx="3384376" cy="4875016"/>
          </a:xfrm>
          <a:custGeom>
            <a:avLst/>
            <a:gdLst/>
            <a:ahLst/>
            <a:cxnLst/>
            <a:rect l="l" t="t" r="r" b="b"/>
            <a:pathLst>
              <a:path w="3645362" h="5400600">
                <a:moveTo>
                  <a:pt x="364691" y="0"/>
                </a:moveTo>
                <a:lnTo>
                  <a:pt x="3128930" y="0"/>
                </a:lnTo>
                <a:lnTo>
                  <a:pt x="3269127" y="0"/>
                </a:lnTo>
                <a:lnTo>
                  <a:pt x="3337832" y="0"/>
                </a:lnTo>
                <a:lnTo>
                  <a:pt x="3350620" y="0"/>
                </a:lnTo>
                <a:lnTo>
                  <a:pt x="3576575" y="0"/>
                </a:lnTo>
                <a:lnTo>
                  <a:pt x="3583984" y="2050"/>
                </a:lnTo>
                <a:cubicBezTo>
                  <a:pt x="3618192" y="2988"/>
                  <a:pt x="3645362" y="25280"/>
                  <a:pt x="3645362" y="52571"/>
                </a:cubicBezTo>
                <a:lnTo>
                  <a:pt x="3645362" y="3322505"/>
                </a:lnTo>
                <a:cubicBezTo>
                  <a:pt x="3645362" y="3331626"/>
                  <a:pt x="3642327" y="3340189"/>
                  <a:pt x="3636263" y="3347064"/>
                </a:cubicBezTo>
                <a:lnTo>
                  <a:pt x="3636263" y="5318812"/>
                </a:lnTo>
                <a:cubicBezTo>
                  <a:pt x="3636263" y="5363982"/>
                  <a:pt x="3609540" y="5400600"/>
                  <a:pt x="3576575" y="5400600"/>
                </a:cubicBezTo>
                <a:lnTo>
                  <a:pt x="3337832" y="5400600"/>
                </a:lnTo>
                <a:cubicBezTo>
                  <a:pt x="3326254" y="5400600"/>
                  <a:pt x="3315447" y="5396083"/>
                  <a:pt x="3306839" y="5387004"/>
                </a:cubicBezTo>
                <a:cubicBezTo>
                  <a:pt x="3295741" y="5396091"/>
                  <a:pt x="3282808" y="5400600"/>
                  <a:pt x="3269127" y="5400600"/>
                </a:cubicBezTo>
                <a:lnTo>
                  <a:pt x="364691" y="5400600"/>
                </a:lnTo>
                <a:cubicBezTo>
                  <a:pt x="317328" y="5400600"/>
                  <a:pt x="278933" y="5346559"/>
                  <a:pt x="278933" y="5279895"/>
                </a:cubicBezTo>
                <a:lnTo>
                  <a:pt x="278933" y="3373572"/>
                </a:lnTo>
                <a:lnTo>
                  <a:pt x="93115" y="3373572"/>
                </a:lnTo>
                <a:cubicBezTo>
                  <a:pt x="41689" y="3373572"/>
                  <a:pt x="0" y="3339830"/>
                  <a:pt x="0" y="3298206"/>
                </a:cubicBezTo>
                <a:lnTo>
                  <a:pt x="0" y="76871"/>
                </a:lnTo>
                <a:cubicBezTo>
                  <a:pt x="0" y="35247"/>
                  <a:pt x="41689" y="1504"/>
                  <a:pt x="93115" y="1504"/>
                </a:cubicBezTo>
                <a:lnTo>
                  <a:pt x="359398" y="1504"/>
                </a:lnTo>
                <a:cubicBezTo>
                  <a:pt x="361074" y="79"/>
                  <a:pt x="362876" y="0"/>
                  <a:pt x="364691" y="0"/>
                </a:cubicBezTo>
                <a:close/>
              </a:path>
            </a:pathLst>
          </a:custGeom>
          <a:solidFill>
            <a:schemeClr val="accent3">
              <a:lumMod val="75000"/>
              <a:alpha val="15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4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4281" y="1635646"/>
            <a:ext cx="8704271" cy="33706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dirty="0" smtClean="0"/>
              <a:t>・このような体験から、私の長所は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</a:t>
            </a:r>
            <a:r>
              <a:rPr lang="ja-JP" altLang="en-US" dirty="0" smtClean="0">
                <a:solidFill>
                  <a:srgbClr val="FF0000"/>
                </a:solidFill>
              </a:rPr>
              <a:t>何事にも諦めずに取り組むこと</a:t>
            </a:r>
            <a:r>
              <a:rPr lang="ja-JP" altLang="en-US" dirty="0" smtClean="0"/>
              <a:t>）であるといえる。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dirty="0" smtClean="0"/>
              <a:t>・この長所を、これからは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</a:t>
            </a:r>
            <a:r>
              <a:rPr lang="ja-JP" altLang="en-US" dirty="0" smtClean="0">
                <a:solidFill>
                  <a:srgbClr val="FF0000"/>
                </a:solidFill>
              </a:rPr>
              <a:t>教師になること</a:t>
            </a:r>
            <a:r>
              <a:rPr lang="ja-JP" altLang="en-US" dirty="0" smtClean="0"/>
              <a:t>）で生かしたいと考える。</a:t>
            </a:r>
            <a:endParaRPr lang="ja-JP" altLang="ja-JP" sz="105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3466" y="188640"/>
            <a:ext cx="9111970" cy="1143000"/>
            <a:chOff x="32027" y="5229609"/>
            <a:chExt cx="9111970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0332" y="5229609"/>
              <a:ext cx="8363713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dirty="0" smtClean="0"/>
                <a:t>結論：長所をどのように生かしたいか述べる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016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82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sjapn-fi-001\Workmac\Publishing_Mac\伊藤\動画用\サクセス\自己アピール解答例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72405"/>
            <a:ext cx="8542852" cy="5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角丸四角形 5"/>
          <p:cNvSpPr/>
          <p:nvPr/>
        </p:nvSpPr>
        <p:spPr>
          <a:xfrm>
            <a:off x="1043608" y="72998"/>
            <a:ext cx="1289542" cy="4875016"/>
          </a:xfrm>
          <a:custGeom>
            <a:avLst/>
            <a:gdLst/>
            <a:ahLst/>
            <a:cxnLst/>
            <a:rect l="l" t="t" r="r" b="b"/>
            <a:pathLst>
              <a:path w="1391139" h="5403790">
                <a:moveTo>
                  <a:pt x="183855" y="0"/>
                </a:moveTo>
                <a:lnTo>
                  <a:pt x="919252" y="0"/>
                </a:lnTo>
                <a:lnTo>
                  <a:pt x="950896" y="3190"/>
                </a:lnTo>
                <a:lnTo>
                  <a:pt x="1207284" y="3190"/>
                </a:lnTo>
                <a:cubicBezTo>
                  <a:pt x="1308824" y="3190"/>
                  <a:pt x="1391139" y="85505"/>
                  <a:pt x="1391139" y="187045"/>
                </a:cubicBezTo>
                <a:lnTo>
                  <a:pt x="1391139" y="5219935"/>
                </a:lnTo>
                <a:cubicBezTo>
                  <a:pt x="1391139" y="5321475"/>
                  <a:pt x="1308824" y="5403790"/>
                  <a:pt x="1207284" y="5403790"/>
                </a:cubicBezTo>
                <a:lnTo>
                  <a:pt x="471887" y="5403790"/>
                </a:lnTo>
                <a:cubicBezTo>
                  <a:pt x="370347" y="5403790"/>
                  <a:pt x="288032" y="5321475"/>
                  <a:pt x="288032" y="5219935"/>
                </a:cubicBezTo>
                <a:lnTo>
                  <a:pt x="288032" y="4024833"/>
                </a:lnTo>
                <a:lnTo>
                  <a:pt x="183855" y="4024833"/>
                </a:lnTo>
                <a:cubicBezTo>
                  <a:pt x="82315" y="4024833"/>
                  <a:pt x="0" y="3942518"/>
                  <a:pt x="0" y="3840978"/>
                </a:cubicBezTo>
                <a:lnTo>
                  <a:pt x="0" y="183855"/>
                </a:lnTo>
                <a:cubicBezTo>
                  <a:pt x="0" y="82315"/>
                  <a:pt x="82315" y="0"/>
                  <a:pt x="183855" y="0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5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2577" y="1563638"/>
            <a:ext cx="8822203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800" dirty="0" smtClean="0"/>
              <a:t>●結論は、以下のようにまとめることもできる</a:t>
            </a:r>
            <a:endParaRPr lang="en-US" altLang="ja-JP" sz="2800" dirty="0" smtClean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3466" y="188640"/>
            <a:ext cx="9111970" cy="1143000"/>
            <a:chOff x="32027" y="5229609"/>
            <a:chExt cx="9111970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595795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dirty="0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595794" y="5229609"/>
              <a:ext cx="768226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3200" b="1" dirty="0" smtClean="0"/>
                <a:t>＋</a:t>
              </a:r>
              <a:r>
                <a:rPr lang="en-US" altLang="ja-JP" sz="3200" b="1" dirty="0" smtClean="0"/>
                <a:t>α</a:t>
              </a:r>
              <a:r>
                <a:rPr lang="ja-JP" altLang="en-US" sz="3200" dirty="0" smtClean="0"/>
                <a:t>：進学、就職で長所が発揮できるか</a:t>
              </a:r>
              <a:endParaRPr lang="en-US" altLang="ja-JP" sz="32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016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281186" y="2571750"/>
            <a:ext cx="8722240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 smtClean="0"/>
              <a:t>・私は将来、（</a:t>
            </a:r>
            <a:r>
              <a:rPr lang="ja-JP" altLang="en-US" dirty="0">
                <a:solidFill>
                  <a:srgbClr val="FF0000"/>
                </a:solidFill>
              </a:rPr>
              <a:t>教師</a:t>
            </a:r>
            <a:r>
              <a:rPr lang="ja-JP" altLang="en-US" dirty="0" smtClean="0"/>
              <a:t>）として働きたいと</a:t>
            </a:r>
            <a:r>
              <a:rPr lang="ja-JP" altLang="en-US" dirty="0"/>
              <a:t>考えている。そのときに、</a:t>
            </a:r>
            <a:r>
              <a:rPr lang="ja-JP" altLang="en-US" dirty="0" smtClean="0"/>
              <a:t>（</a:t>
            </a:r>
            <a:r>
              <a:rPr lang="ja-JP" altLang="en-US" dirty="0">
                <a:solidFill>
                  <a:srgbClr val="FF0000"/>
                </a:solidFill>
              </a:rPr>
              <a:t>諦めないことの大切さを子どもたちに伝える</a:t>
            </a:r>
            <a:r>
              <a:rPr lang="ja-JP" altLang="en-US" dirty="0" smtClean="0"/>
              <a:t>）</a:t>
            </a:r>
            <a:r>
              <a:rPr lang="ja-JP" altLang="en-US" dirty="0"/>
              <a:t>という点で自分の長所を</a:t>
            </a:r>
            <a:r>
              <a:rPr lang="ja-JP" altLang="en-US" dirty="0" smtClean="0"/>
              <a:t>生かしたい。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4075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sjapn-fi-001\Workmac\Publishing_Mac\伊藤\動画用\サクセス\自己アピール解答例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72405"/>
            <a:ext cx="8542852" cy="5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角丸四角形 14"/>
          <p:cNvSpPr/>
          <p:nvPr/>
        </p:nvSpPr>
        <p:spPr>
          <a:xfrm>
            <a:off x="539552" y="72998"/>
            <a:ext cx="729696" cy="4875016"/>
          </a:xfrm>
          <a:custGeom>
            <a:avLst/>
            <a:gdLst/>
            <a:ahLst/>
            <a:cxnLst/>
            <a:rect l="l" t="t" r="r" b="b"/>
            <a:pathLst>
              <a:path w="860634" h="5389796">
                <a:moveTo>
                  <a:pt x="71721" y="0"/>
                </a:moveTo>
                <a:lnTo>
                  <a:pt x="334307" y="0"/>
                </a:lnTo>
                <a:lnTo>
                  <a:pt x="358596" y="0"/>
                </a:lnTo>
                <a:lnTo>
                  <a:pt x="526327" y="0"/>
                </a:lnTo>
                <a:cubicBezTo>
                  <a:pt x="552840" y="0"/>
                  <a:pt x="574333" y="21493"/>
                  <a:pt x="574333" y="48006"/>
                </a:cubicBezTo>
                <a:lnTo>
                  <a:pt x="574333" y="4032448"/>
                </a:lnTo>
                <a:lnTo>
                  <a:pt x="788913" y="4032448"/>
                </a:lnTo>
                <a:cubicBezTo>
                  <a:pt x="828523" y="4032448"/>
                  <a:pt x="860634" y="4064559"/>
                  <a:pt x="860634" y="4104169"/>
                </a:cubicBezTo>
                <a:lnTo>
                  <a:pt x="860634" y="5318075"/>
                </a:lnTo>
                <a:cubicBezTo>
                  <a:pt x="860634" y="5357685"/>
                  <a:pt x="828523" y="5389796"/>
                  <a:pt x="788913" y="5389796"/>
                </a:cubicBezTo>
                <a:lnTo>
                  <a:pt x="526327" y="5389796"/>
                </a:lnTo>
                <a:lnTo>
                  <a:pt x="502038" y="5389796"/>
                </a:lnTo>
                <a:lnTo>
                  <a:pt x="334307" y="5389796"/>
                </a:lnTo>
                <a:cubicBezTo>
                  <a:pt x="307794" y="5389796"/>
                  <a:pt x="286301" y="5368303"/>
                  <a:pt x="286301" y="5341790"/>
                </a:cubicBezTo>
                <a:lnTo>
                  <a:pt x="286301" y="720080"/>
                </a:lnTo>
                <a:lnTo>
                  <a:pt x="71721" y="720080"/>
                </a:lnTo>
                <a:cubicBezTo>
                  <a:pt x="32111" y="720080"/>
                  <a:pt x="0" y="687969"/>
                  <a:pt x="0" y="648359"/>
                </a:cubicBezTo>
                <a:lnTo>
                  <a:pt x="0" y="71721"/>
                </a:lnTo>
                <a:cubicBezTo>
                  <a:pt x="0" y="32111"/>
                  <a:pt x="32111" y="0"/>
                  <a:pt x="71721" y="0"/>
                </a:cubicBezTo>
                <a:close/>
              </a:path>
            </a:pathLst>
          </a:custGeom>
          <a:solidFill>
            <a:schemeClr val="accent2">
              <a:lumMod val="75000"/>
              <a:alpha val="1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8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ksjapn-fi-001\Workmac\Publishing_Mac\伊藤\動画用\サクセス\自己アピール解答例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72405"/>
            <a:ext cx="8542852" cy="52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角丸四角形 14"/>
          <p:cNvSpPr/>
          <p:nvPr/>
        </p:nvSpPr>
        <p:spPr>
          <a:xfrm>
            <a:off x="539552" y="72998"/>
            <a:ext cx="729696" cy="4875016"/>
          </a:xfrm>
          <a:custGeom>
            <a:avLst/>
            <a:gdLst/>
            <a:ahLst/>
            <a:cxnLst/>
            <a:rect l="l" t="t" r="r" b="b"/>
            <a:pathLst>
              <a:path w="860634" h="5389796">
                <a:moveTo>
                  <a:pt x="71721" y="0"/>
                </a:moveTo>
                <a:lnTo>
                  <a:pt x="334307" y="0"/>
                </a:lnTo>
                <a:lnTo>
                  <a:pt x="358596" y="0"/>
                </a:lnTo>
                <a:lnTo>
                  <a:pt x="526327" y="0"/>
                </a:lnTo>
                <a:cubicBezTo>
                  <a:pt x="552840" y="0"/>
                  <a:pt x="574333" y="21493"/>
                  <a:pt x="574333" y="48006"/>
                </a:cubicBezTo>
                <a:lnTo>
                  <a:pt x="574333" y="4032448"/>
                </a:lnTo>
                <a:lnTo>
                  <a:pt x="788913" y="4032448"/>
                </a:lnTo>
                <a:cubicBezTo>
                  <a:pt x="828523" y="4032448"/>
                  <a:pt x="860634" y="4064559"/>
                  <a:pt x="860634" y="4104169"/>
                </a:cubicBezTo>
                <a:lnTo>
                  <a:pt x="860634" y="5318075"/>
                </a:lnTo>
                <a:cubicBezTo>
                  <a:pt x="860634" y="5357685"/>
                  <a:pt x="828523" y="5389796"/>
                  <a:pt x="788913" y="5389796"/>
                </a:cubicBezTo>
                <a:lnTo>
                  <a:pt x="526327" y="5389796"/>
                </a:lnTo>
                <a:lnTo>
                  <a:pt x="502038" y="5389796"/>
                </a:lnTo>
                <a:lnTo>
                  <a:pt x="334307" y="5389796"/>
                </a:lnTo>
                <a:cubicBezTo>
                  <a:pt x="307794" y="5389796"/>
                  <a:pt x="286301" y="5368303"/>
                  <a:pt x="286301" y="5341790"/>
                </a:cubicBezTo>
                <a:lnTo>
                  <a:pt x="286301" y="720080"/>
                </a:lnTo>
                <a:lnTo>
                  <a:pt x="71721" y="720080"/>
                </a:lnTo>
                <a:cubicBezTo>
                  <a:pt x="32111" y="720080"/>
                  <a:pt x="0" y="687969"/>
                  <a:pt x="0" y="648359"/>
                </a:cubicBezTo>
                <a:lnTo>
                  <a:pt x="0" y="71721"/>
                </a:lnTo>
                <a:cubicBezTo>
                  <a:pt x="0" y="32111"/>
                  <a:pt x="32111" y="0"/>
                  <a:pt x="71721" y="0"/>
                </a:cubicBezTo>
                <a:close/>
              </a:path>
            </a:pathLst>
          </a:custGeom>
          <a:solidFill>
            <a:schemeClr val="accent2">
              <a:lumMod val="75000"/>
              <a:alpha val="1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1043608" y="72998"/>
            <a:ext cx="1289542" cy="4875016"/>
          </a:xfrm>
          <a:custGeom>
            <a:avLst/>
            <a:gdLst/>
            <a:ahLst/>
            <a:cxnLst/>
            <a:rect l="l" t="t" r="r" b="b"/>
            <a:pathLst>
              <a:path w="1391139" h="5403790">
                <a:moveTo>
                  <a:pt x="183855" y="0"/>
                </a:moveTo>
                <a:lnTo>
                  <a:pt x="919252" y="0"/>
                </a:lnTo>
                <a:lnTo>
                  <a:pt x="950896" y="3190"/>
                </a:lnTo>
                <a:lnTo>
                  <a:pt x="1207284" y="3190"/>
                </a:lnTo>
                <a:cubicBezTo>
                  <a:pt x="1308824" y="3190"/>
                  <a:pt x="1391139" y="85505"/>
                  <a:pt x="1391139" y="187045"/>
                </a:cubicBezTo>
                <a:lnTo>
                  <a:pt x="1391139" y="5219935"/>
                </a:lnTo>
                <a:cubicBezTo>
                  <a:pt x="1391139" y="5321475"/>
                  <a:pt x="1308824" y="5403790"/>
                  <a:pt x="1207284" y="5403790"/>
                </a:cubicBezTo>
                <a:lnTo>
                  <a:pt x="471887" y="5403790"/>
                </a:lnTo>
                <a:cubicBezTo>
                  <a:pt x="370347" y="5403790"/>
                  <a:pt x="288032" y="5321475"/>
                  <a:pt x="288032" y="5219935"/>
                </a:cubicBezTo>
                <a:lnTo>
                  <a:pt x="288032" y="4024833"/>
                </a:lnTo>
                <a:lnTo>
                  <a:pt x="183855" y="4024833"/>
                </a:lnTo>
                <a:cubicBezTo>
                  <a:pt x="82315" y="4024833"/>
                  <a:pt x="0" y="3942518"/>
                  <a:pt x="0" y="3840978"/>
                </a:cubicBezTo>
                <a:lnTo>
                  <a:pt x="0" y="183855"/>
                </a:lnTo>
                <a:cubicBezTo>
                  <a:pt x="0" y="82315"/>
                  <a:pt x="82315" y="0"/>
                  <a:pt x="183855" y="0"/>
                </a:cubicBezTo>
                <a:close/>
              </a:path>
            </a:pathLst>
          </a:custGeom>
          <a:solidFill>
            <a:schemeClr val="accent6">
              <a:lumMod val="75000"/>
              <a:alpha val="1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1"/>
          <p:cNvSpPr/>
          <p:nvPr/>
        </p:nvSpPr>
        <p:spPr>
          <a:xfrm>
            <a:off x="7277861" y="72998"/>
            <a:ext cx="678515" cy="4875016"/>
          </a:xfrm>
          <a:custGeom>
            <a:avLst/>
            <a:gdLst/>
            <a:ahLst/>
            <a:cxnLst/>
            <a:rect l="l" t="t" r="r" b="b"/>
            <a:pathLst>
              <a:path w="823527" h="5400600">
                <a:moveTo>
                  <a:pt x="14024" y="0"/>
                </a:moveTo>
                <a:lnTo>
                  <a:pt x="288533" y="0"/>
                </a:lnTo>
                <a:lnTo>
                  <a:pt x="466055" y="0"/>
                </a:lnTo>
                <a:lnTo>
                  <a:pt x="488981" y="0"/>
                </a:lnTo>
                <a:lnTo>
                  <a:pt x="500216" y="0"/>
                </a:lnTo>
                <a:lnTo>
                  <a:pt x="502308" y="0"/>
                </a:lnTo>
                <a:lnTo>
                  <a:pt x="539258" y="0"/>
                </a:lnTo>
                <a:lnTo>
                  <a:pt x="740564" y="0"/>
                </a:lnTo>
                <a:lnTo>
                  <a:pt x="763490" y="0"/>
                </a:lnTo>
                <a:lnTo>
                  <a:pt x="774725" y="0"/>
                </a:lnTo>
                <a:lnTo>
                  <a:pt x="776817" y="0"/>
                </a:lnTo>
                <a:lnTo>
                  <a:pt x="813767" y="0"/>
                </a:lnTo>
                <a:cubicBezTo>
                  <a:pt x="819157" y="0"/>
                  <a:pt x="823527" y="36618"/>
                  <a:pt x="823527" y="81788"/>
                </a:cubicBezTo>
                <a:lnTo>
                  <a:pt x="823527" y="5318812"/>
                </a:lnTo>
                <a:cubicBezTo>
                  <a:pt x="823527" y="5363982"/>
                  <a:pt x="819157" y="5400600"/>
                  <a:pt x="813767" y="5400600"/>
                </a:cubicBezTo>
                <a:lnTo>
                  <a:pt x="774725" y="5400600"/>
                </a:lnTo>
                <a:cubicBezTo>
                  <a:pt x="772832" y="5400600"/>
                  <a:pt x="771065" y="5396083"/>
                  <a:pt x="769657" y="5387004"/>
                </a:cubicBezTo>
                <a:lnTo>
                  <a:pt x="763490" y="5400600"/>
                </a:lnTo>
                <a:lnTo>
                  <a:pt x="288533" y="5400600"/>
                </a:lnTo>
                <a:cubicBezTo>
                  <a:pt x="280788" y="5400600"/>
                  <a:pt x="274509" y="5346559"/>
                  <a:pt x="274509" y="5279895"/>
                </a:cubicBezTo>
                <a:lnTo>
                  <a:pt x="274509" y="637267"/>
                </a:lnTo>
                <a:lnTo>
                  <a:pt x="14024" y="637267"/>
                </a:lnTo>
                <a:cubicBezTo>
                  <a:pt x="6279" y="637267"/>
                  <a:pt x="0" y="630890"/>
                  <a:pt x="0" y="623024"/>
                </a:cubicBezTo>
                <a:lnTo>
                  <a:pt x="0" y="14243"/>
                </a:lnTo>
                <a:cubicBezTo>
                  <a:pt x="0" y="6377"/>
                  <a:pt x="6279" y="0"/>
                  <a:pt x="14024" y="0"/>
                </a:cubicBezTo>
                <a:close/>
              </a:path>
            </a:pathLst>
          </a:custGeom>
          <a:solidFill>
            <a:schemeClr val="accent3">
              <a:lumMod val="75000"/>
              <a:alpha val="15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1"/>
          <p:cNvSpPr/>
          <p:nvPr/>
        </p:nvSpPr>
        <p:spPr>
          <a:xfrm>
            <a:off x="2339752" y="72998"/>
            <a:ext cx="3384376" cy="4875016"/>
          </a:xfrm>
          <a:custGeom>
            <a:avLst/>
            <a:gdLst/>
            <a:ahLst/>
            <a:cxnLst/>
            <a:rect l="l" t="t" r="r" b="b"/>
            <a:pathLst>
              <a:path w="3645362" h="5400600">
                <a:moveTo>
                  <a:pt x="364691" y="0"/>
                </a:moveTo>
                <a:lnTo>
                  <a:pt x="3128930" y="0"/>
                </a:lnTo>
                <a:lnTo>
                  <a:pt x="3269127" y="0"/>
                </a:lnTo>
                <a:lnTo>
                  <a:pt x="3337832" y="0"/>
                </a:lnTo>
                <a:lnTo>
                  <a:pt x="3350620" y="0"/>
                </a:lnTo>
                <a:lnTo>
                  <a:pt x="3576575" y="0"/>
                </a:lnTo>
                <a:lnTo>
                  <a:pt x="3583984" y="2050"/>
                </a:lnTo>
                <a:cubicBezTo>
                  <a:pt x="3618192" y="2988"/>
                  <a:pt x="3645362" y="25280"/>
                  <a:pt x="3645362" y="52571"/>
                </a:cubicBezTo>
                <a:lnTo>
                  <a:pt x="3645362" y="3322505"/>
                </a:lnTo>
                <a:cubicBezTo>
                  <a:pt x="3645362" y="3331626"/>
                  <a:pt x="3642327" y="3340189"/>
                  <a:pt x="3636263" y="3347064"/>
                </a:cubicBezTo>
                <a:lnTo>
                  <a:pt x="3636263" y="5318812"/>
                </a:lnTo>
                <a:cubicBezTo>
                  <a:pt x="3636263" y="5363982"/>
                  <a:pt x="3609540" y="5400600"/>
                  <a:pt x="3576575" y="5400600"/>
                </a:cubicBezTo>
                <a:lnTo>
                  <a:pt x="3337832" y="5400600"/>
                </a:lnTo>
                <a:cubicBezTo>
                  <a:pt x="3326254" y="5400600"/>
                  <a:pt x="3315447" y="5396083"/>
                  <a:pt x="3306839" y="5387004"/>
                </a:cubicBezTo>
                <a:cubicBezTo>
                  <a:pt x="3295741" y="5396091"/>
                  <a:pt x="3282808" y="5400600"/>
                  <a:pt x="3269127" y="5400600"/>
                </a:cubicBezTo>
                <a:lnTo>
                  <a:pt x="364691" y="5400600"/>
                </a:lnTo>
                <a:cubicBezTo>
                  <a:pt x="317328" y="5400600"/>
                  <a:pt x="278933" y="5346559"/>
                  <a:pt x="278933" y="5279895"/>
                </a:cubicBezTo>
                <a:lnTo>
                  <a:pt x="278933" y="3373572"/>
                </a:lnTo>
                <a:lnTo>
                  <a:pt x="93115" y="3373572"/>
                </a:lnTo>
                <a:cubicBezTo>
                  <a:pt x="41689" y="3373572"/>
                  <a:pt x="0" y="3339830"/>
                  <a:pt x="0" y="3298206"/>
                </a:cubicBezTo>
                <a:lnTo>
                  <a:pt x="0" y="76871"/>
                </a:lnTo>
                <a:cubicBezTo>
                  <a:pt x="0" y="35247"/>
                  <a:pt x="41689" y="1504"/>
                  <a:pt x="93115" y="1504"/>
                </a:cubicBezTo>
                <a:lnTo>
                  <a:pt x="359398" y="1504"/>
                </a:lnTo>
                <a:cubicBezTo>
                  <a:pt x="361074" y="79"/>
                  <a:pt x="362876" y="0"/>
                  <a:pt x="364691" y="0"/>
                </a:cubicBezTo>
                <a:close/>
              </a:path>
            </a:pathLst>
          </a:custGeom>
          <a:solidFill>
            <a:schemeClr val="accent3">
              <a:lumMod val="75000"/>
              <a:alpha val="15000"/>
            </a:schemeClr>
          </a:solidFill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1"/>
          <p:cNvSpPr/>
          <p:nvPr/>
        </p:nvSpPr>
        <p:spPr>
          <a:xfrm>
            <a:off x="7986819" y="55420"/>
            <a:ext cx="792088" cy="4892594"/>
          </a:xfrm>
          <a:custGeom>
            <a:avLst/>
            <a:gdLst/>
            <a:ahLst/>
            <a:cxnLst/>
            <a:rect l="l" t="t" r="r" b="b"/>
            <a:pathLst>
              <a:path w="792088" h="5547385">
                <a:moveTo>
                  <a:pt x="78010" y="0"/>
                </a:moveTo>
                <a:lnTo>
                  <a:pt x="372043" y="0"/>
                </a:lnTo>
                <a:lnTo>
                  <a:pt x="390042" y="0"/>
                </a:lnTo>
                <a:lnTo>
                  <a:pt x="708077" y="0"/>
                </a:lnTo>
                <a:cubicBezTo>
                  <a:pt x="754475" y="0"/>
                  <a:pt x="792088" y="37613"/>
                  <a:pt x="792088" y="84011"/>
                </a:cubicBezTo>
                <a:lnTo>
                  <a:pt x="792088" y="5463374"/>
                </a:lnTo>
                <a:cubicBezTo>
                  <a:pt x="792088" y="5509772"/>
                  <a:pt x="754475" y="5547385"/>
                  <a:pt x="708077" y="5547385"/>
                </a:cubicBezTo>
                <a:lnTo>
                  <a:pt x="372043" y="5547385"/>
                </a:lnTo>
                <a:cubicBezTo>
                  <a:pt x="325645" y="5547385"/>
                  <a:pt x="288032" y="5509772"/>
                  <a:pt x="288032" y="5463374"/>
                </a:cubicBezTo>
                <a:lnTo>
                  <a:pt x="288032" y="1730962"/>
                </a:lnTo>
                <a:lnTo>
                  <a:pt x="78010" y="1730962"/>
                </a:lnTo>
                <a:cubicBezTo>
                  <a:pt x="34926" y="1730962"/>
                  <a:pt x="0" y="1696036"/>
                  <a:pt x="0" y="1652952"/>
                </a:cubicBezTo>
                <a:lnTo>
                  <a:pt x="0" y="78010"/>
                </a:lnTo>
                <a:cubicBezTo>
                  <a:pt x="0" y="34926"/>
                  <a:pt x="34926" y="0"/>
                  <a:pt x="78010" y="0"/>
                </a:cubicBezTo>
                <a:close/>
              </a:path>
            </a:pathLst>
          </a:custGeom>
          <a:solidFill>
            <a:schemeClr val="accent1">
              <a:lumMod val="50000"/>
              <a:alpha val="20000"/>
            </a:schemeClr>
          </a:solidFill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0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Ⅵ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rgbClr val="0066CC"/>
                </a:solidFill>
              </a:rPr>
              <a:t>表現表記の基本</a:t>
            </a:r>
            <a:endParaRPr lang="ja-JP" altLang="en-US" sz="5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9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537320" y="317146"/>
            <a:ext cx="7283152" cy="44868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一人称は、「私」を使う。「僕」「自分」は使わない。</a:t>
            </a:r>
            <a:endParaRPr lang="en-US" altLang="ja-JP" sz="3600" dirty="0" smtClean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ja-JP" altLang="ja-JP" sz="3600" dirty="0" smtClean="0"/>
              <a:t>「</a:t>
            </a:r>
            <a:r>
              <a:rPr lang="ja-JP" altLang="ja-JP" sz="3600" dirty="0"/>
              <a:t>だ・である」「です・ます」のどちらを使ってもよいが、文体は必ず</a:t>
            </a:r>
            <a:r>
              <a:rPr lang="ja-JP" altLang="ja-JP" sz="3600" dirty="0" smtClean="0"/>
              <a:t>統一</a:t>
            </a:r>
            <a:r>
              <a:rPr lang="ja-JP" altLang="en-US" sz="3600" dirty="0"/>
              <a:t>する</a:t>
            </a:r>
            <a:r>
              <a:rPr lang="ja-JP" altLang="ja-JP" sz="3600" dirty="0" smtClean="0"/>
              <a:t>。</a:t>
            </a:r>
            <a:endParaRPr lang="ja-JP" altLang="ja-JP" sz="36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ja-JP" sz="3600" dirty="0" smtClean="0"/>
              <a:t>話し言葉</a:t>
            </a:r>
            <a:r>
              <a:rPr lang="ja-JP" altLang="ja-JP" sz="3600" dirty="0"/>
              <a:t>や略語を</a:t>
            </a:r>
            <a:r>
              <a:rPr lang="ja-JP" altLang="ja-JP" sz="3600" dirty="0" smtClean="0"/>
              <a:t>使わない。</a:t>
            </a:r>
          </a:p>
        </p:txBody>
      </p:sp>
      <p:grpSp>
        <p:nvGrpSpPr>
          <p:cNvPr id="5" name="グループ化 4"/>
          <p:cNvGrpSpPr/>
          <p:nvPr/>
        </p:nvGrpSpPr>
        <p:grpSpPr>
          <a:xfrm>
            <a:off x="179512" y="195486"/>
            <a:ext cx="1210588" cy="1323439"/>
            <a:chOff x="-2514014" y="1628800"/>
            <a:chExt cx="1210588" cy="1323439"/>
          </a:xfrm>
        </p:grpSpPr>
        <p:sp>
          <p:nvSpPr>
            <p:cNvPr id="6" name="円/楕円 5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166048" y="1923678"/>
            <a:ext cx="1210588" cy="1323439"/>
            <a:chOff x="-2514014" y="1628800"/>
            <a:chExt cx="1210588" cy="1323439"/>
          </a:xfrm>
        </p:grpSpPr>
        <p:sp>
          <p:nvSpPr>
            <p:cNvPr id="9" name="円/楕円 8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166047" y="3579862"/>
            <a:ext cx="1210588" cy="1323439"/>
            <a:chOff x="-2514014" y="1628800"/>
            <a:chExt cx="1210588" cy="1323439"/>
          </a:xfrm>
        </p:grpSpPr>
        <p:sp>
          <p:nvSpPr>
            <p:cNvPr id="12" name="円/楕円 11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1041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537320" y="123478"/>
            <a:ext cx="7283152" cy="49753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ja-JP" sz="3600" dirty="0" smtClean="0"/>
              <a:t>誤字</a:t>
            </a:r>
            <a:r>
              <a:rPr lang="ja-JP" altLang="ja-JP" sz="3600" dirty="0"/>
              <a:t>脱字がないよう注意し、楷書で丁寧に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endParaRPr lang="ja-JP" altLang="ja-JP" sz="2000" dirty="0"/>
          </a:p>
          <a:p>
            <a:pPr marL="0" indent="0">
              <a:buNone/>
            </a:pPr>
            <a:r>
              <a:rPr lang="ja-JP" altLang="ja-JP" sz="3600" dirty="0" smtClean="0"/>
              <a:t>指定</a:t>
            </a:r>
            <a:r>
              <a:rPr lang="ja-JP" altLang="ja-JP" sz="3600" dirty="0"/>
              <a:t>された字数の</a:t>
            </a:r>
            <a:r>
              <a:rPr lang="en-US" altLang="ja-JP" sz="3600" dirty="0"/>
              <a:t>9</a:t>
            </a:r>
            <a:r>
              <a:rPr lang="ja-JP" altLang="ja-JP" sz="3600" dirty="0"/>
              <a:t>割以上を目指して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endParaRPr lang="ja-JP" altLang="ja-JP" sz="2000" dirty="0"/>
          </a:p>
          <a:p>
            <a:pPr marL="0" indent="0">
              <a:buNone/>
            </a:pPr>
            <a:r>
              <a:rPr lang="ja-JP" altLang="ja-JP" sz="3600" dirty="0" smtClean="0"/>
              <a:t>「</a:t>
            </a:r>
            <a:r>
              <a:rPr lang="ja-JP" altLang="ja-JP" sz="3600" dirty="0" err="1"/>
              <a:t>～して</a:t>
            </a:r>
            <a:r>
              <a:rPr lang="ja-JP" altLang="ja-JP" sz="3600" dirty="0"/>
              <a:t>いただいた」「～していらっしゃる」などの敬語を多用せず、すっきりとした文章を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kumimoji="1" lang="ja-JP" altLang="en-US" sz="36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79512" y="96183"/>
            <a:ext cx="1210588" cy="1323439"/>
            <a:chOff x="-2514014" y="1628800"/>
            <a:chExt cx="1210588" cy="1323439"/>
          </a:xfrm>
        </p:grpSpPr>
        <p:sp>
          <p:nvSpPr>
            <p:cNvPr id="6" name="円/楕円 5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166048" y="1707654"/>
            <a:ext cx="1210588" cy="1323439"/>
            <a:chOff x="-2514014" y="1628800"/>
            <a:chExt cx="1210588" cy="1323439"/>
          </a:xfrm>
        </p:grpSpPr>
        <p:sp>
          <p:nvSpPr>
            <p:cNvPr id="9" name="円/楕円 8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166047" y="3435846"/>
            <a:ext cx="1210588" cy="1323439"/>
            <a:chOff x="-2514014" y="1628800"/>
            <a:chExt cx="1210588" cy="1323439"/>
          </a:xfrm>
        </p:grpSpPr>
        <p:sp>
          <p:nvSpPr>
            <p:cNvPr id="12" name="円/楕円 11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532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21600000">
            <a:off x="-187280" y="4685157"/>
            <a:ext cx="9467927" cy="334864"/>
          </a:xfrm>
          <a:prstGeom prst="rect">
            <a:avLst/>
          </a:prstGeom>
        </p:spPr>
      </p:pic>
      <p:pic>
        <p:nvPicPr>
          <p:cNvPr id="34" name="図 3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87279" y="375047"/>
            <a:ext cx="2380949" cy="334864"/>
          </a:xfrm>
          <a:prstGeom prst="rect">
            <a:avLst/>
          </a:prstGeom>
        </p:spPr>
      </p:pic>
      <p:pic>
        <p:nvPicPr>
          <p:cNvPr id="36" name="図 35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21600000">
            <a:off x="6973668" y="375048"/>
            <a:ext cx="2306981" cy="334864"/>
          </a:xfrm>
          <a:prstGeom prst="rect">
            <a:avLst/>
          </a:prstGeom>
        </p:spPr>
      </p:pic>
      <p:sp>
        <p:nvSpPr>
          <p:cNvPr id="38" name="Shape 38"/>
          <p:cNvSpPr/>
          <p:nvPr/>
        </p:nvSpPr>
        <p:spPr>
          <a:xfrm>
            <a:off x="1907704" y="234703"/>
            <a:ext cx="5472608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defTabSz="825500">
              <a:defRPr sz="5000" b="1">
                <a:solidFill>
                  <a:srgbClr val="FFFC79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 algn="ctr">
              <a:defRPr sz="1800" b="0">
                <a:solidFill>
                  <a:srgbClr val="000000"/>
                </a:solidFill>
              </a:defRPr>
            </a:pPr>
            <a:r>
              <a:rPr lang="ja-JP" altLang="en-US" sz="4000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自己アピール</a:t>
            </a:r>
            <a:r>
              <a:rPr sz="4000" dirty="0" err="1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sz="4000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9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3243" y="1254712"/>
            <a:ext cx="633814" cy="476837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1175787" y="1223826"/>
            <a:ext cx="3590727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長所</a:t>
            </a: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を一つに絞る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1140068" y="3041253"/>
            <a:ext cx="7630294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長所をこれからどう生かすかを述べる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1104142" y="2108983"/>
            <a:ext cx="493724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自分の体験から説明する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3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3243" y="2139869"/>
            <a:ext cx="633814" cy="476837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3243" y="3072139"/>
            <a:ext cx="633814" cy="476837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1138535" y="4085079"/>
            <a:ext cx="682238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4000" b="1">
                <a:solidFill>
                  <a:srgbClr val="FFFC79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《</a:t>
            </a:r>
            <a:r>
              <a:rPr sz="2800" dirty="0" err="1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ワークシートでメモを作ってみよう</a:t>
            </a:r>
            <a:r>
              <a:rPr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！》</a:t>
            </a:r>
          </a:p>
        </p:txBody>
      </p:sp>
    </p:spTree>
    <p:extLst>
      <p:ext uri="{BB962C8B-B14F-4D97-AF65-F5344CB8AC3E}">
        <p14:creationId xmlns:p14="http://schemas.microsoft.com/office/powerpoint/2010/main" val="103279356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 advAuto="0"/>
      <p:bldP spid="41" grpId="0" animBg="1" advAuto="0"/>
      <p:bldP spid="42" grpId="0" animBg="1" advAuto="0"/>
      <p:bldP spid="45" grpId="0" animBg="1" advAuto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874</Words>
  <Application>Microsoft Office PowerPoint</Application>
  <PresentationFormat>画面に合わせる (16:9)</PresentationFormat>
  <Paragraphs>165</Paragraphs>
  <Slides>42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3" baseType="lpstr">
      <vt:lpstr>Office ​​テーマ</vt:lpstr>
      <vt:lpstr>PowerPoint プレゼンテーション</vt:lpstr>
      <vt:lpstr>Ⅰ</vt:lpstr>
      <vt:lpstr>PowerPoint プレゼンテーション</vt:lpstr>
      <vt:lpstr>Ⅱ</vt:lpstr>
      <vt:lpstr>PowerPoint プレゼンテーション</vt:lpstr>
      <vt:lpstr>Ⅲ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Ⅴ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Ⅵ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17</cp:revision>
  <dcterms:created xsi:type="dcterms:W3CDTF">2017-10-25T01:24:23Z</dcterms:created>
  <dcterms:modified xsi:type="dcterms:W3CDTF">2017-10-25T07:43:06Z</dcterms:modified>
</cp:coreProperties>
</file>