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9144000" cy="5143500" type="screen16x9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164" autoAdjust="0"/>
    <p:restoredTop sz="94660"/>
  </p:normalViewPr>
  <p:slideViewPr>
    <p:cSldViewPr>
      <p:cViewPr>
        <p:scale>
          <a:sx n="60" d="100"/>
          <a:sy n="60" d="100"/>
        </p:scale>
        <p:origin x="-1782" y="-49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DE150A-33D0-4EF8-9C4F-C36B7ACB76BE}" type="datetimeFigureOut">
              <a:rPr kumimoji="1" lang="ja-JP" altLang="en-US" smtClean="0"/>
              <a:t>2017/11/15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B8648F-63DD-47F3-9580-55CD47214C3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0676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8648F-63DD-47F3-9580-55CD47214C32}" type="slidenum">
              <a:rPr kumimoji="1" lang="ja-JP" altLang="en-US" smtClean="0"/>
              <a:t>19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43488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3921C-CB01-4988-B9A7-B2B424AFCC59}" type="datetimeFigureOut">
              <a:rPr kumimoji="1" lang="ja-JP" altLang="en-US" smtClean="0"/>
              <a:t>2017/11/15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BB4D7-F8D1-4A89-9DAB-320124BA2D5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025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3921C-CB01-4988-B9A7-B2B424AFCC59}" type="datetimeFigureOut">
              <a:rPr kumimoji="1" lang="ja-JP" altLang="en-US" smtClean="0"/>
              <a:t>2017/11/15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BB4D7-F8D1-4A89-9DAB-320124BA2D5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0238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3921C-CB01-4988-B9A7-B2B424AFCC59}" type="datetimeFigureOut">
              <a:rPr kumimoji="1" lang="ja-JP" altLang="en-US" smtClean="0"/>
              <a:t>2017/11/15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BB4D7-F8D1-4A89-9DAB-320124BA2D5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2066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3921C-CB01-4988-B9A7-B2B424AFCC59}" type="datetimeFigureOut">
              <a:rPr kumimoji="1" lang="ja-JP" altLang="en-US" smtClean="0"/>
              <a:t>2017/11/15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BB4D7-F8D1-4A89-9DAB-320124BA2D5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96576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3921C-CB01-4988-B9A7-B2B424AFCC59}" type="datetimeFigureOut">
              <a:rPr kumimoji="1" lang="ja-JP" altLang="en-US" smtClean="0"/>
              <a:t>2017/11/15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BB4D7-F8D1-4A89-9DAB-320124BA2D5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2762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3921C-CB01-4988-B9A7-B2B424AFCC59}" type="datetimeFigureOut">
              <a:rPr kumimoji="1" lang="ja-JP" altLang="en-US" smtClean="0"/>
              <a:t>2017/11/15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BB4D7-F8D1-4A89-9DAB-320124BA2D5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54616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3921C-CB01-4988-B9A7-B2B424AFCC59}" type="datetimeFigureOut">
              <a:rPr kumimoji="1" lang="ja-JP" altLang="en-US" smtClean="0"/>
              <a:t>2017/11/15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BB4D7-F8D1-4A89-9DAB-320124BA2D5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08415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3921C-CB01-4988-B9A7-B2B424AFCC59}" type="datetimeFigureOut">
              <a:rPr kumimoji="1" lang="ja-JP" altLang="en-US" smtClean="0"/>
              <a:t>2017/11/15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BB4D7-F8D1-4A89-9DAB-320124BA2D5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9065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3921C-CB01-4988-B9A7-B2B424AFCC59}" type="datetimeFigureOut">
              <a:rPr kumimoji="1" lang="ja-JP" altLang="en-US" smtClean="0"/>
              <a:t>2017/11/15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BB4D7-F8D1-4A89-9DAB-320124BA2D5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5472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3921C-CB01-4988-B9A7-B2B424AFCC59}" type="datetimeFigureOut">
              <a:rPr kumimoji="1" lang="ja-JP" altLang="en-US" smtClean="0"/>
              <a:t>2017/11/15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BB4D7-F8D1-4A89-9DAB-320124BA2D5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0527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3921C-CB01-4988-B9A7-B2B424AFCC59}" type="datetimeFigureOut">
              <a:rPr kumimoji="1" lang="ja-JP" altLang="en-US" smtClean="0"/>
              <a:t>2017/11/15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BB4D7-F8D1-4A89-9DAB-320124BA2D5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75029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A3921C-CB01-4988-B9A7-B2B424AFCC59}" type="datetimeFigureOut">
              <a:rPr kumimoji="1" lang="ja-JP" altLang="en-US" smtClean="0"/>
              <a:t>2017/11/15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BBB4D7-F8D1-4A89-9DAB-320124BA2D5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1602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71750"/>
            <a:ext cx="9180512" cy="25820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テキスト ボックス 5"/>
          <p:cNvSpPr txBox="1"/>
          <p:nvPr/>
        </p:nvSpPr>
        <p:spPr>
          <a:xfrm>
            <a:off x="1936380" y="1275606"/>
            <a:ext cx="522931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ja-JP" altLang="en-US" sz="6600" dirty="0">
                <a:solidFill>
                  <a:schemeClr val="tx2"/>
                </a:solidFill>
                <a:latin typeface="+mj-ea"/>
                <a:ea typeface="+mj-ea"/>
              </a:rPr>
              <a:t>表現</a:t>
            </a:r>
            <a:r>
              <a:rPr lang="ja-JP" altLang="en-US" sz="6600" dirty="0" smtClean="0">
                <a:solidFill>
                  <a:schemeClr val="tx2"/>
                </a:solidFill>
                <a:latin typeface="+mj-ea"/>
                <a:ea typeface="+mj-ea"/>
              </a:rPr>
              <a:t>のルール</a:t>
            </a:r>
          </a:p>
          <a:p>
            <a:endParaRPr kumimoji="1" lang="ja-JP" altLang="en-US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1089994" y="2698923"/>
            <a:ext cx="692208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ja-JP" altLang="en-US" sz="6600" dirty="0" smtClean="0">
                <a:solidFill>
                  <a:schemeClr val="bg1"/>
                </a:solidFill>
                <a:latin typeface="+mj-ea"/>
                <a:ea typeface="+mj-ea"/>
              </a:rPr>
              <a:t>原稿用紙のルール</a:t>
            </a:r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40429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1407635" y="123478"/>
            <a:ext cx="630012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ja-JP" altLang="en-US" sz="8000" dirty="0">
                <a:solidFill>
                  <a:schemeClr val="tx2"/>
                </a:solidFill>
                <a:latin typeface="+mj-ea"/>
                <a:ea typeface="+mj-ea"/>
              </a:rPr>
              <a:t>表現</a:t>
            </a:r>
            <a:r>
              <a:rPr lang="ja-JP" altLang="en-US" sz="8000" dirty="0" smtClean="0">
                <a:solidFill>
                  <a:schemeClr val="tx2"/>
                </a:solidFill>
                <a:latin typeface="+mj-ea"/>
                <a:ea typeface="+mj-ea"/>
              </a:rPr>
              <a:t>のルール</a:t>
            </a:r>
            <a:endParaRPr kumimoji="1" lang="ja-JP" altLang="en-US" dirty="0">
              <a:solidFill>
                <a:schemeClr val="tx2"/>
              </a:solidFill>
            </a:endParaRPr>
          </a:p>
        </p:txBody>
      </p:sp>
      <p:cxnSp>
        <p:nvCxnSpPr>
          <p:cNvPr id="5" name="直線コネクタ 4"/>
          <p:cNvCxnSpPr/>
          <p:nvPr/>
        </p:nvCxnSpPr>
        <p:spPr>
          <a:xfrm>
            <a:off x="227532" y="1637467"/>
            <a:ext cx="8660328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テキスト ボックス 5"/>
          <p:cNvSpPr txBox="1"/>
          <p:nvPr/>
        </p:nvSpPr>
        <p:spPr>
          <a:xfrm>
            <a:off x="1547897" y="1851670"/>
            <a:ext cx="6019597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lvl="0" indent="-571500">
              <a:buFont typeface="Wingdings" panose="05000000000000000000" pitchFamily="2" charset="2"/>
              <a:buChar char="l"/>
            </a:pPr>
            <a:r>
              <a:rPr lang="ja-JP" altLang="en-US" sz="4000" dirty="0" smtClean="0">
                <a:solidFill>
                  <a:schemeClr val="tx2"/>
                </a:solidFill>
              </a:rPr>
              <a:t>主語と述語を対応させる</a:t>
            </a:r>
            <a:endParaRPr lang="en-US" altLang="ja-JP" sz="4000" dirty="0" smtClean="0">
              <a:solidFill>
                <a:schemeClr val="tx2"/>
              </a:solidFill>
            </a:endParaRPr>
          </a:p>
          <a:p>
            <a:pPr marL="571500" lvl="0" indent="-571500">
              <a:buFont typeface="Wingdings" panose="05000000000000000000" pitchFamily="2" charset="2"/>
              <a:buChar char="l"/>
            </a:pPr>
            <a:r>
              <a:rPr lang="ja-JP" altLang="en-US" sz="4000" dirty="0" smtClean="0">
                <a:solidFill>
                  <a:schemeClr val="tx2"/>
                </a:solidFill>
              </a:rPr>
              <a:t>文体を統一する</a:t>
            </a:r>
            <a:endParaRPr lang="en-US" altLang="ja-JP" sz="4000" dirty="0" smtClean="0">
              <a:solidFill>
                <a:schemeClr val="tx2"/>
              </a:solidFill>
            </a:endParaRPr>
          </a:p>
          <a:p>
            <a:pPr marL="571500" lvl="0" indent="-571500">
              <a:buFont typeface="Wingdings" panose="05000000000000000000" pitchFamily="2" charset="2"/>
              <a:buChar char="l"/>
            </a:pPr>
            <a:r>
              <a:rPr lang="ja-JP" altLang="en-US" sz="4000" dirty="0" smtClean="0">
                <a:solidFill>
                  <a:schemeClr val="tx2"/>
                </a:solidFill>
              </a:rPr>
              <a:t>口語的な表現は避ける</a:t>
            </a:r>
            <a:endParaRPr lang="en-US" altLang="ja-JP" sz="4000" dirty="0" smtClean="0">
              <a:solidFill>
                <a:schemeClr val="tx2"/>
              </a:solidFill>
            </a:endParaRPr>
          </a:p>
          <a:p>
            <a:pPr marL="571500" lvl="0" indent="-571500">
              <a:buFont typeface="Wingdings" panose="05000000000000000000" pitchFamily="2" charset="2"/>
              <a:buChar char="l"/>
            </a:pPr>
            <a:r>
              <a:rPr lang="ja-JP" altLang="en-US" sz="4000" dirty="0" smtClean="0">
                <a:solidFill>
                  <a:schemeClr val="tx2"/>
                </a:solidFill>
              </a:rPr>
              <a:t>一人称は「私」を用いる</a:t>
            </a:r>
            <a:endParaRPr lang="en-US" altLang="ja-JP" sz="4000" dirty="0" smtClean="0">
              <a:solidFill>
                <a:schemeClr val="tx2"/>
              </a:solidFill>
            </a:endParaRPr>
          </a:p>
          <a:p>
            <a:pPr marL="571500" lvl="0" indent="-571500">
              <a:buFont typeface="Wingdings" panose="05000000000000000000" pitchFamily="2" charset="2"/>
              <a:buChar char="l"/>
            </a:pPr>
            <a:r>
              <a:rPr lang="ja-JP" altLang="en-US" sz="4000" dirty="0" smtClean="0">
                <a:solidFill>
                  <a:schemeClr val="tx2"/>
                </a:solidFill>
              </a:rPr>
              <a:t>指定字数の</a:t>
            </a:r>
            <a:r>
              <a:rPr lang="en-US" altLang="ja-JP" sz="4000" dirty="0" smtClean="0">
                <a:solidFill>
                  <a:schemeClr val="tx2"/>
                </a:solidFill>
              </a:rPr>
              <a:t>9</a:t>
            </a:r>
            <a:r>
              <a:rPr lang="ja-JP" altLang="en-US" sz="4000" dirty="0" smtClean="0">
                <a:solidFill>
                  <a:schemeClr val="tx2"/>
                </a:solidFill>
              </a:rPr>
              <a:t>割以上書く</a:t>
            </a:r>
            <a:endParaRPr lang="en-US" altLang="ja-JP" sz="4000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8229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線コネクタ 4"/>
          <p:cNvCxnSpPr/>
          <p:nvPr/>
        </p:nvCxnSpPr>
        <p:spPr>
          <a:xfrm>
            <a:off x="227532" y="1637467"/>
            <a:ext cx="8660328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テキスト ボックス 7"/>
          <p:cNvSpPr txBox="1"/>
          <p:nvPr/>
        </p:nvSpPr>
        <p:spPr>
          <a:xfrm>
            <a:off x="640411" y="424284"/>
            <a:ext cx="786144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lvl="0" indent="-571500">
              <a:buFont typeface="Wingdings" panose="05000000000000000000" pitchFamily="2" charset="2"/>
              <a:buChar char="l"/>
            </a:pPr>
            <a:r>
              <a:rPr lang="ja-JP" altLang="en-US" sz="5400" dirty="0">
                <a:solidFill>
                  <a:schemeClr val="tx2"/>
                </a:solidFill>
              </a:rPr>
              <a:t>主語と述語を対応させる</a:t>
            </a:r>
            <a:endParaRPr lang="en-US" altLang="ja-JP" sz="5400" dirty="0">
              <a:solidFill>
                <a:schemeClr val="tx2"/>
              </a:solidFill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697606" y="1829018"/>
            <a:ext cx="913097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400" dirty="0" smtClean="0">
                <a:solidFill>
                  <a:schemeClr val="tx2"/>
                </a:solidFill>
              </a:rPr>
              <a:t>一つの文の中で、主語と述語を</a:t>
            </a:r>
            <a:endParaRPr lang="en-US" altLang="ja-JP" sz="4400" dirty="0" smtClean="0">
              <a:solidFill>
                <a:schemeClr val="tx2"/>
              </a:solidFill>
            </a:endParaRPr>
          </a:p>
          <a:p>
            <a:r>
              <a:rPr lang="ja-JP" altLang="en-US" sz="4400" dirty="0" smtClean="0">
                <a:solidFill>
                  <a:schemeClr val="tx2"/>
                </a:solidFill>
              </a:rPr>
              <a:t>きちんと対応させます。</a:t>
            </a:r>
            <a:endParaRPr lang="en-US" altLang="ja-JP" sz="4400" dirty="0" smtClean="0">
              <a:solidFill>
                <a:schemeClr val="tx2"/>
              </a:solidFill>
            </a:endParaRPr>
          </a:p>
          <a:p>
            <a:endParaRPr lang="en-US" altLang="ja-JP" sz="1600" dirty="0" smtClean="0">
              <a:solidFill>
                <a:schemeClr val="tx2"/>
              </a:solidFill>
            </a:endParaRPr>
          </a:p>
          <a:p>
            <a:r>
              <a:rPr lang="ja-JP" altLang="en-US" sz="4400" dirty="0" smtClean="0">
                <a:solidFill>
                  <a:schemeClr val="tx2"/>
                </a:solidFill>
              </a:rPr>
              <a:t>一文</a:t>
            </a:r>
            <a:r>
              <a:rPr lang="ja-JP" altLang="en-US" sz="4400" dirty="0">
                <a:solidFill>
                  <a:schemeClr val="tx2"/>
                </a:solidFill>
              </a:rPr>
              <a:t>を短く簡潔</a:t>
            </a:r>
            <a:r>
              <a:rPr lang="ja-JP" altLang="en-US" sz="4400" dirty="0" smtClean="0">
                <a:solidFill>
                  <a:schemeClr val="tx2"/>
                </a:solidFill>
              </a:rPr>
              <a:t>に</a:t>
            </a:r>
            <a:r>
              <a:rPr lang="ja-JP" altLang="en-US" sz="4400" dirty="0">
                <a:solidFill>
                  <a:schemeClr val="tx2"/>
                </a:solidFill>
              </a:rPr>
              <a:t>すると</a:t>
            </a:r>
            <a:r>
              <a:rPr lang="ja-JP" altLang="en-US" sz="4400" dirty="0" smtClean="0">
                <a:solidFill>
                  <a:schemeClr val="tx2"/>
                </a:solidFill>
              </a:rPr>
              <a:t>間違いが</a:t>
            </a:r>
            <a:endParaRPr lang="en-US" altLang="ja-JP" sz="4400" dirty="0" smtClean="0">
              <a:solidFill>
                <a:schemeClr val="tx2"/>
              </a:solidFill>
            </a:endParaRPr>
          </a:p>
          <a:p>
            <a:r>
              <a:rPr lang="ja-JP" altLang="en-US" sz="4400" dirty="0" smtClean="0">
                <a:solidFill>
                  <a:schemeClr val="tx2"/>
                </a:solidFill>
              </a:rPr>
              <a:t>防ぎやすくなります。</a:t>
            </a:r>
            <a:endParaRPr kumimoji="1" lang="ja-JP" altLang="en-US" sz="4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7893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enkou1-1white-01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312372" y="55664"/>
            <a:ext cx="1923924" cy="5027212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genkou1-2white-01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826257" y="51470"/>
            <a:ext cx="1916150" cy="50272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" name="グループ化 6"/>
          <p:cNvGrpSpPr/>
          <p:nvPr/>
        </p:nvGrpSpPr>
        <p:grpSpPr>
          <a:xfrm>
            <a:off x="4593004" y="2126529"/>
            <a:ext cx="2521065" cy="2160067"/>
            <a:chOff x="4715230" y="3573189"/>
            <a:chExt cx="2521065" cy="2160067"/>
          </a:xfrm>
        </p:grpSpPr>
        <p:sp>
          <p:nvSpPr>
            <p:cNvPr id="8" name="正方形/長方形 7"/>
            <p:cNvSpPr/>
            <p:nvPr/>
          </p:nvSpPr>
          <p:spPr>
            <a:xfrm>
              <a:off x="6804248" y="3573189"/>
              <a:ext cx="432047" cy="2160067"/>
            </a:xfrm>
            <a:prstGeom prst="rect">
              <a:avLst/>
            </a:prstGeom>
            <a:noFill/>
            <a:ln w="508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正方形/長方形 8"/>
            <p:cNvSpPr/>
            <p:nvPr/>
          </p:nvSpPr>
          <p:spPr>
            <a:xfrm>
              <a:off x="5508104" y="4015931"/>
              <a:ext cx="432047" cy="1501302"/>
            </a:xfrm>
            <a:prstGeom prst="rect">
              <a:avLst/>
            </a:prstGeom>
            <a:noFill/>
            <a:ln w="508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十字形 9"/>
            <p:cNvSpPr/>
            <p:nvPr/>
          </p:nvSpPr>
          <p:spPr>
            <a:xfrm rot="2674115">
              <a:off x="4715230" y="4424313"/>
              <a:ext cx="674302" cy="684538"/>
            </a:xfrm>
            <a:prstGeom prst="plus">
              <a:avLst>
                <a:gd name="adj" fmla="val 39069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1" name="グループ化 10"/>
          <p:cNvGrpSpPr/>
          <p:nvPr/>
        </p:nvGrpSpPr>
        <p:grpSpPr>
          <a:xfrm>
            <a:off x="921382" y="625226"/>
            <a:ext cx="2736303" cy="3661369"/>
            <a:chOff x="1043608" y="2071886"/>
            <a:chExt cx="2736303" cy="3661369"/>
          </a:xfrm>
        </p:grpSpPr>
        <p:sp>
          <p:nvSpPr>
            <p:cNvPr id="12" name="正方形/長方形 11"/>
            <p:cNvSpPr/>
            <p:nvPr/>
          </p:nvSpPr>
          <p:spPr>
            <a:xfrm>
              <a:off x="3347864" y="3501008"/>
              <a:ext cx="432047" cy="2160067"/>
            </a:xfrm>
            <a:prstGeom prst="rect">
              <a:avLst/>
            </a:prstGeom>
            <a:noFill/>
            <a:ln w="508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正方形/長方形 12"/>
            <p:cNvSpPr/>
            <p:nvPr/>
          </p:nvSpPr>
          <p:spPr>
            <a:xfrm>
              <a:off x="2051720" y="2071886"/>
              <a:ext cx="432047" cy="3661369"/>
            </a:xfrm>
            <a:prstGeom prst="rect">
              <a:avLst/>
            </a:prstGeom>
            <a:noFill/>
            <a:ln w="508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" name="円/楕円 13"/>
            <p:cNvSpPr/>
            <p:nvPr/>
          </p:nvSpPr>
          <p:spPr>
            <a:xfrm>
              <a:off x="1043608" y="4383616"/>
              <a:ext cx="797203" cy="765932"/>
            </a:xfrm>
            <a:prstGeom prst="ellipse">
              <a:avLst/>
            </a:prstGeom>
            <a:noFill/>
            <a:ln w="139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779564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線コネクタ 4"/>
          <p:cNvCxnSpPr/>
          <p:nvPr/>
        </p:nvCxnSpPr>
        <p:spPr>
          <a:xfrm>
            <a:off x="227532" y="1637467"/>
            <a:ext cx="8660328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テキスト ボックス 5"/>
          <p:cNvSpPr txBox="1"/>
          <p:nvPr/>
        </p:nvSpPr>
        <p:spPr>
          <a:xfrm>
            <a:off x="640411" y="411510"/>
            <a:ext cx="538801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lvl="0" indent="-571500">
              <a:buFont typeface="Wingdings" panose="05000000000000000000" pitchFamily="2" charset="2"/>
              <a:buChar char="l"/>
            </a:pPr>
            <a:r>
              <a:rPr lang="ja-JP" altLang="en-US" sz="5400" dirty="0" smtClean="0">
                <a:solidFill>
                  <a:schemeClr val="tx2"/>
                </a:solidFill>
              </a:rPr>
              <a:t>文体を統一する</a:t>
            </a:r>
            <a:endParaRPr lang="en-US" altLang="ja-JP" sz="5400" dirty="0" smtClean="0">
              <a:solidFill>
                <a:schemeClr val="tx2"/>
              </a:solidFill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467544" y="2207642"/>
            <a:ext cx="835292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800" dirty="0" smtClean="0">
                <a:solidFill>
                  <a:schemeClr val="tx2"/>
                </a:solidFill>
              </a:rPr>
              <a:t>小論文を書く場合、原則として常体、「だ」「である」調で統一します。</a:t>
            </a:r>
            <a:endParaRPr kumimoji="1" lang="ja-JP" altLang="en-US" sz="4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8476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enkou2-1white-01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357197" y="205357"/>
            <a:ext cx="1807091" cy="4824537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genkou2-2white-01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979712" y="205358"/>
            <a:ext cx="1836150" cy="48245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8" name="グループ化 7"/>
          <p:cNvGrpSpPr/>
          <p:nvPr/>
        </p:nvGrpSpPr>
        <p:grpSpPr>
          <a:xfrm>
            <a:off x="4571214" y="2940808"/>
            <a:ext cx="2121575" cy="1375189"/>
            <a:chOff x="4715230" y="4286145"/>
            <a:chExt cx="2121575" cy="1375189"/>
          </a:xfrm>
        </p:grpSpPr>
        <p:sp>
          <p:nvSpPr>
            <p:cNvPr id="9" name="正方形/長方形 8"/>
            <p:cNvSpPr/>
            <p:nvPr/>
          </p:nvSpPr>
          <p:spPr>
            <a:xfrm>
              <a:off x="6404758" y="4509120"/>
              <a:ext cx="432047" cy="1152214"/>
            </a:xfrm>
            <a:prstGeom prst="rect">
              <a:avLst/>
            </a:prstGeom>
            <a:noFill/>
            <a:ln w="508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正方形/長方形 9"/>
            <p:cNvSpPr/>
            <p:nvPr/>
          </p:nvSpPr>
          <p:spPr>
            <a:xfrm>
              <a:off x="5580113" y="4286145"/>
              <a:ext cx="432047" cy="1374930"/>
            </a:xfrm>
            <a:prstGeom prst="rect">
              <a:avLst/>
            </a:prstGeom>
            <a:noFill/>
            <a:ln w="508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" name="十字形 10"/>
            <p:cNvSpPr/>
            <p:nvPr/>
          </p:nvSpPr>
          <p:spPr>
            <a:xfrm rot="2674115">
              <a:off x="4715230" y="4424313"/>
              <a:ext cx="674302" cy="684538"/>
            </a:xfrm>
            <a:prstGeom prst="plus">
              <a:avLst>
                <a:gd name="adj" fmla="val 39069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2" name="グループ化 11"/>
          <p:cNvGrpSpPr/>
          <p:nvPr/>
        </p:nvGrpSpPr>
        <p:grpSpPr>
          <a:xfrm>
            <a:off x="899592" y="2617625"/>
            <a:ext cx="2430242" cy="1698372"/>
            <a:chOff x="1043608" y="3962962"/>
            <a:chExt cx="2430242" cy="1698372"/>
          </a:xfrm>
        </p:grpSpPr>
        <p:sp>
          <p:nvSpPr>
            <p:cNvPr id="13" name="円/楕円 12"/>
            <p:cNvSpPr/>
            <p:nvPr/>
          </p:nvSpPr>
          <p:spPr>
            <a:xfrm>
              <a:off x="1043608" y="4383616"/>
              <a:ext cx="797203" cy="765932"/>
            </a:xfrm>
            <a:prstGeom prst="ellipse">
              <a:avLst/>
            </a:prstGeom>
            <a:noFill/>
            <a:ln w="139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" name="正方形/長方形 13"/>
            <p:cNvSpPr/>
            <p:nvPr/>
          </p:nvSpPr>
          <p:spPr>
            <a:xfrm>
              <a:off x="3041803" y="4509120"/>
              <a:ext cx="432047" cy="1152214"/>
            </a:xfrm>
            <a:prstGeom prst="rect">
              <a:avLst/>
            </a:prstGeom>
            <a:noFill/>
            <a:ln w="508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正方形/長方形 14"/>
            <p:cNvSpPr/>
            <p:nvPr/>
          </p:nvSpPr>
          <p:spPr>
            <a:xfrm>
              <a:off x="2217158" y="3962962"/>
              <a:ext cx="432047" cy="1128999"/>
            </a:xfrm>
            <a:prstGeom prst="rect">
              <a:avLst/>
            </a:prstGeom>
            <a:noFill/>
            <a:ln w="508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28257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線コネクタ 4"/>
          <p:cNvCxnSpPr/>
          <p:nvPr/>
        </p:nvCxnSpPr>
        <p:spPr>
          <a:xfrm>
            <a:off x="227532" y="1637467"/>
            <a:ext cx="8660328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テキスト ボックス 7"/>
          <p:cNvSpPr txBox="1"/>
          <p:nvPr/>
        </p:nvSpPr>
        <p:spPr>
          <a:xfrm>
            <a:off x="572835" y="424284"/>
            <a:ext cx="748634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lvl="0" indent="-571500">
              <a:buFont typeface="Wingdings" panose="05000000000000000000" pitchFamily="2" charset="2"/>
              <a:buChar char="l"/>
            </a:pPr>
            <a:r>
              <a:rPr lang="ja-JP" altLang="en-US" sz="5400" dirty="0" smtClean="0">
                <a:solidFill>
                  <a:schemeClr val="tx2"/>
                </a:solidFill>
              </a:rPr>
              <a:t>口語的な表現は避ける</a:t>
            </a:r>
            <a:endParaRPr lang="en-US" altLang="ja-JP" sz="5400" dirty="0" smtClean="0">
              <a:solidFill>
                <a:schemeClr val="tx2"/>
              </a:solidFill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405164" y="2211710"/>
            <a:ext cx="863133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800" dirty="0" smtClean="0">
                <a:solidFill>
                  <a:schemeClr val="tx2"/>
                </a:solidFill>
              </a:rPr>
              <a:t>よく使われる口語的表現を確認しましょう。</a:t>
            </a:r>
            <a:endParaRPr lang="en-US" altLang="ja-JP" sz="4800" dirty="0" smtClean="0">
              <a:solidFill>
                <a:schemeClr val="tx2"/>
              </a:solidFill>
            </a:endParaRPr>
          </a:p>
          <a:p>
            <a:r>
              <a:rPr lang="ja-JP" altLang="en-US" sz="4800" dirty="0" smtClean="0">
                <a:solidFill>
                  <a:schemeClr val="tx2"/>
                </a:solidFill>
              </a:rPr>
              <a:t>ら抜き表現にも気をつけます。</a:t>
            </a:r>
            <a:endParaRPr kumimoji="1" lang="ja-JP" altLang="en-US" sz="4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120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/>
          <p:cNvSpPr/>
          <p:nvPr/>
        </p:nvSpPr>
        <p:spPr>
          <a:xfrm>
            <a:off x="6806735" y="270596"/>
            <a:ext cx="501569" cy="150906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b="1" dirty="0"/>
              <a:t>口語的表現</a:t>
            </a:r>
            <a:endParaRPr lang="en-US" altLang="ja-JP" b="1" dirty="0"/>
          </a:p>
        </p:txBody>
      </p:sp>
      <p:sp>
        <p:nvSpPr>
          <p:cNvPr id="8" name="正方形/長方形 7"/>
          <p:cNvSpPr/>
          <p:nvPr/>
        </p:nvSpPr>
        <p:spPr>
          <a:xfrm>
            <a:off x="6806735" y="2785437"/>
            <a:ext cx="501569" cy="136505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b="1" dirty="0">
                <a:solidFill>
                  <a:schemeClr val="tx1"/>
                </a:solidFill>
              </a:rPr>
              <a:t>書き言葉</a:t>
            </a: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267102" y="242769"/>
            <a:ext cx="5170646" cy="168090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2400" b="1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けど</a:t>
            </a:r>
            <a:endParaRPr kumimoji="1" lang="en-US" altLang="ja-JP" sz="2400" b="1" dirty="0" smtClean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2400" b="1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やっぱり</a:t>
            </a:r>
            <a:endParaRPr kumimoji="1" lang="en-US" altLang="ja-JP" sz="2400" b="1" dirty="0" smtClean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2400" b="1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ちょっと</a:t>
            </a:r>
            <a:endParaRPr lang="en-US" altLang="ja-JP" sz="2400" b="1" dirty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2400" b="1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私的には</a:t>
            </a:r>
            <a:endParaRPr kumimoji="1" lang="en-US" altLang="ja-JP" sz="2400" b="1" dirty="0" smtClean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2400" b="1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お母さん</a:t>
            </a:r>
            <a:endParaRPr lang="en-US" altLang="ja-JP" sz="2400" b="1" dirty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2400" b="1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超難しい</a:t>
            </a:r>
            <a:endParaRPr lang="en-US" altLang="ja-JP" sz="2400" b="1" dirty="0" smtClean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2400" b="1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～しちゃった</a:t>
            </a:r>
            <a:endParaRPr kumimoji="1" lang="en-US" altLang="ja-JP" sz="2400" b="1" dirty="0" smtClean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2400" b="1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～じゃない</a:t>
            </a:r>
            <a:r>
              <a:rPr kumimoji="1" lang="ja-JP" altLang="en-US" sz="2400" b="1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　</a:t>
            </a:r>
            <a:endParaRPr lang="en-US" altLang="ja-JP" sz="2400" b="1" dirty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2400" b="1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見れない</a:t>
            </a:r>
            <a:endParaRPr kumimoji="1" lang="ja-JP" altLang="en-US" sz="2400" b="1" dirty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1267102" y="2863402"/>
            <a:ext cx="5170646" cy="194059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2400" b="1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けれど</a:t>
            </a:r>
            <a:endParaRPr kumimoji="1" lang="en-US" altLang="ja-JP" sz="2400" b="1" dirty="0" smtClean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2400" b="1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やはり</a:t>
            </a:r>
            <a:endParaRPr kumimoji="1" lang="en-US" altLang="ja-JP" sz="2400" b="1" dirty="0" smtClean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2400" b="1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少し</a:t>
            </a:r>
            <a:endParaRPr lang="en-US" altLang="ja-JP" sz="2400" b="1" dirty="0" smtClean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2400" b="1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私としては</a:t>
            </a:r>
            <a:endParaRPr kumimoji="1" lang="en-US" altLang="ja-JP" sz="2400" b="1" dirty="0" smtClean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2400" b="1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母</a:t>
            </a:r>
            <a:endParaRPr lang="en-US" altLang="ja-JP" sz="2400" b="1" dirty="0" smtClean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2400" b="1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とても難しい</a:t>
            </a:r>
            <a:endParaRPr lang="en-US" altLang="ja-JP" sz="2400" b="1" dirty="0" smtClean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2400" b="1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～してしまった</a:t>
            </a:r>
            <a:endParaRPr kumimoji="1" lang="en-US" altLang="ja-JP" sz="2400" b="1" dirty="0" smtClean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2400" b="1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～ではない</a:t>
            </a:r>
            <a:r>
              <a:rPr kumimoji="1" lang="ja-JP" altLang="en-US" sz="2400" b="1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　</a:t>
            </a:r>
            <a:endParaRPr lang="en-US" altLang="ja-JP" sz="2400" b="1" dirty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2400" b="1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見られない</a:t>
            </a:r>
            <a:endParaRPr kumimoji="1" lang="ja-JP" altLang="en-US" sz="2400" b="1" dirty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1267102" y="2067694"/>
            <a:ext cx="5170646" cy="603691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2400" b="1" dirty="0">
                <a:latin typeface="+mj-ea"/>
              </a:rPr>
              <a:t>→</a:t>
            </a:r>
          </a:p>
          <a:p>
            <a:pPr>
              <a:lnSpc>
                <a:spcPct val="150000"/>
              </a:lnSpc>
            </a:pPr>
            <a:r>
              <a:rPr lang="ja-JP" altLang="en-US" sz="2400" b="1" dirty="0" smtClean="0">
                <a:latin typeface="+mj-ea"/>
              </a:rPr>
              <a:t>→</a:t>
            </a:r>
            <a:endParaRPr lang="ja-JP" altLang="en-US" sz="2400" b="1" dirty="0">
              <a:latin typeface="+mj-ea"/>
            </a:endParaRPr>
          </a:p>
          <a:p>
            <a:pPr>
              <a:lnSpc>
                <a:spcPct val="150000"/>
              </a:lnSpc>
            </a:pPr>
            <a:r>
              <a:rPr lang="ja-JP" altLang="en-US" sz="2400" b="1" dirty="0" smtClean="0">
                <a:latin typeface="+mj-ea"/>
              </a:rPr>
              <a:t>→</a:t>
            </a:r>
            <a:endParaRPr lang="ja-JP" altLang="en-US" sz="2400" b="1" dirty="0">
              <a:latin typeface="+mj-ea"/>
            </a:endParaRPr>
          </a:p>
          <a:p>
            <a:pPr>
              <a:lnSpc>
                <a:spcPct val="150000"/>
              </a:lnSpc>
            </a:pPr>
            <a:r>
              <a:rPr lang="ja-JP" altLang="en-US" sz="2400" b="1" dirty="0" smtClean="0">
                <a:latin typeface="+mj-ea"/>
              </a:rPr>
              <a:t>→</a:t>
            </a:r>
            <a:endParaRPr lang="ja-JP" altLang="en-US" sz="2400" b="1" dirty="0">
              <a:latin typeface="+mj-ea"/>
            </a:endParaRPr>
          </a:p>
          <a:p>
            <a:pPr>
              <a:lnSpc>
                <a:spcPct val="150000"/>
              </a:lnSpc>
            </a:pPr>
            <a:r>
              <a:rPr lang="ja-JP" altLang="en-US" sz="2400" b="1" dirty="0" smtClean="0">
                <a:latin typeface="+mj-ea"/>
              </a:rPr>
              <a:t>→</a:t>
            </a:r>
            <a:endParaRPr lang="ja-JP" altLang="en-US" sz="2400" b="1" dirty="0">
              <a:latin typeface="+mj-ea"/>
            </a:endParaRPr>
          </a:p>
          <a:p>
            <a:pPr>
              <a:lnSpc>
                <a:spcPct val="150000"/>
              </a:lnSpc>
            </a:pPr>
            <a:r>
              <a:rPr lang="ja-JP" altLang="en-US" sz="2400" b="1" dirty="0" smtClean="0">
                <a:latin typeface="+mj-ea"/>
              </a:rPr>
              <a:t>→</a:t>
            </a:r>
            <a:endParaRPr lang="ja-JP" altLang="en-US" sz="2400" b="1" dirty="0">
              <a:latin typeface="+mj-ea"/>
            </a:endParaRPr>
          </a:p>
          <a:p>
            <a:pPr>
              <a:lnSpc>
                <a:spcPct val="150000"/>
              </a:lnSpc>
            </a:pPr>
            <a:r>
              <a:rPr lang="ja-JP" altLang="en-US" sz="2400" b="1" dirty="0" smtClean="0">
                <a:latin typeface="+mj-ea"/>
              </a:rPr>
              <a:t>→</a:t>
            </a:r>
            <a:endParaRPr lang="ja-JP" altLang="en-US" sz="2400" b="1" dirty="0">
              <a:latin typeface="+mj-ea"/>
            </a:endParaRPr>
          </a:p>
          <a:p>
            <a:pPr>
              <a:lnSpc>
                <a:spcPct val="150000"/>
              </a:lnSpc>
            </a:pPr>
            <a:r>
              <a:rPr lang="ja-JP" altLang="en-US" sz="2400" b="1" dirty="0" smtClean="0">
                <a:latin typeface="+mj-ea"/>
              </a:rPr>
              <a:t>→</a:t>
            </a:r>
            <a:r>
              <a:rPr kumimoji="1" lang="ja-JP" altLang="en-US" sz="2400" b="1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　</a:t>
            </a:r>
            <a:endParaRPr lang="en-US" altLang="ja-JP" sz="2400" b="1" dirty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2400" b="1" dirty="0">
                <a:latin typeface="+mj-ea"/>
                <a:ea typeface="+mj-ea"/>
              </a:rPr>
              <a:t>→</a:t>
            </a:r>
            <a:endParaRPr kumimoji="1" lang="ja-JP" altLang="en-US" sz="2400" b="1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17127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/>
          <p:cNvSpPr txBox="1"/>
          <p:nvPr/>
        </p:nvSpPr>
        <p:spPr>
          <a:xfrm>
            <a:off x="-396552" y="195486"/>
            <a:ext cx="6560354" cy="5048191"/>
          </a:xfrm>
          <a:prstGeom prst="rect">
            <a:avLst/>
          </a:prstGeom>
          <a:noFill/>
        </p:spPr>
        <p:txBody>
          <a:bodyPr vert="eaVert" wrap="square" rtlCol="0">
            <a:noAutofit/>
          </a:bodyPr>
          <a:lstStyle/>
          <a:p>
            <a:r>
              <a:rPr kumimoji="1" lang="ja-JP" altLang="en-US" sz="2000" dirty="0" smtClean="0"/>
              <a:t>●私はやっぱり、失敗することは大事だと考　</a:t>
            </a:r>
            <a:endParaRPr kumimoji="1" lang="en-US" altLang="ja-JP" sz="2000" dirty="0" smtClean="0"/>
          </a:p>
          <a:p>
            <a:r>
              <a:rPr lang="ja-JP" altLang="en-US" sz="2000" dirty="0"/>
              <a:t>　</a:t>
            </a:r>
            <a:r>
              <a:rPr kumimoji="1" lang="ja-JP" altLang="en-US" sz="2000" dirty="0" smtClean="0"/>
              <a:t>える。</a:t>
            </a:r>
            <a:endParaRPr kumimoji="1" lang="en-US" altLang="ja-JP" sz="2000" dirty="0" smtClean="0"/>
          </a:p>
          <a:p>
            <a:endParaRPr lang="en-US" altLang="ja-JP" sz="2000" dirty="0"/>
          </a:p>
          <a:p>
            <a:r>
              <a:rPr lang="ja-JP" altLang="en-US" sz="2000" dirty="0"/>
              <a:t>●</a:t>
            </a:r>
            <a:r>
              <a:rPr kumimoji="1" lang="ja-JP" altLang="en-US" sz="2000" dirty="0" smtClean="0"/>
              <a:t>お母さんに頼んで、参考書を買っても</a:t>
            </a:r>
            <a:r>
              <a:rPr kumimoji="1" lang="ja-JP" altLang="en-US" sz="2000" dirty="0" err="1" smtClean="0"/>
              <a:t>らっ</a:t>
            </a:r>
            <a:endParaRPr kumimoji="1" lang="en-US" altLang="ja-JP" sz="2000" dirty="0" smtClean="0"/>
          </a:p>
          <a:p>
            <a:r>
              <a:rPr lang="ja-JP" altLang="en-US" sz="2000" dirty="0"/>
              <a:t>　</a:t>
            </a:r>
            <a:r>
              <a:rPr kumimoji="1" lang="ja-JP" altLang="en-US" sz="2000" dirty="0" smtClean="0"/>
              <a:t>た。</a:t>
            </a:r>
            <a:endParaRPr kumimoji="1" lang="en-US" altLang="ja-JP" sz="2000" dirty="0" smtClean="0"/>
          </a:p>
          <a:p>
            <a:endParaRPr lang="en-US" altLang="ja-JP" sz="2000" dirty="0"/>
          </a:p>
          <a:p>
            <a:r>
              <a:rPr lang="ja-JP" altLang="en-US" sz="2000" dirty="0"/>
              <a:t>●</a:t>
            </a:r>
            <a:r>
              <a:rPr kumimoji="1" lang="ja-JP" altLang="en-US" sz="2000" dirty="0" smtClean="0"/>
              <a:t>ゴミは、なんで減らないのだろうか。</a:t>
            </a:r>
            <a:endParaRPr kumimoji="1" lang="en-US" altLang="ja-JP" sz="2000" dirty="0" smtClean="0"/>
          </a:p>
          <a:p>
            <a:endParaRPr lang="en-US" altLang="ja-JP" sz="2000" dirty="0"/>
          </a:p>
          <a:p>
            <a:r>
              <a:rPr lang="ja-JP" altLang="en-US" sz="2000" dirty="0"/>
              <a:t>●</a:t>
            </a:r>
            <a:r>
              <a:rPr kumimoji="1" lang="ja-JP" altLang="en-US" sz="2000" dirty="0" smtClean="0"/>
              <a:t>介護を無理なく行うためには、デイセン</a:t>
            </a:r>
            <a:endParaRPr kumimoji="1" lang="en-US" altLang="ja-JP" sz="2000" dirty="0" smtClean="0"/>
          </a:p>
          <a:p>
            <a:r>
              <a:rPr lang="ja-JP" altLang="en-US" sz="2000" dirty="0"/>
              <a:t>　</a:t>
            </a:r>
            <a:r>
              <a:rPr kumimoji="1" lang="ja-JP" altLang="en-US" sz="2000" dirty="0" smtClean="0"/>
              <a:t>ターみたいな施設は必要だと考える。</a:t>
            </a:r>
            <a:endParaRPr kumimoji="1" lang="en-US" altLang="ja-JP" sz="2000" dirty="0" smtClean="0"/>
          </a:p>
          <a:p>
            <a:endParaRPr lang="en-US" altLang="ja-JP" sz="2000" dirty="0"/>
          </a:p>
          <a:p>
            <a:r>
              <a:rPr lang="ja-JP" altLang="en-US" sz="2000" dirty="0"/>
              <a:t>●</a:t>
            </a:r>
            <a:r>
              <a:rPr lang="ja-JP" altLang="en-US" sz="2000" dirty="0" smtClean="0"/>
              <a:t>親の面倒を見れない人が増えている。</a:t>
            </a:r>
            <a:endParaRPr lang="en-US" altLang="ja-JP" sz="2000" dirty="0" smtClean="0"/>
          </a:p>
          <a:p>
            <a:endParaRPr lang="en-US" altLang="ja-JP" sz="2000" dirty="0"/>
          </a:p>
          <a:p>
            <a:r>
              <a:rPr lang="ja-JP" altLang="en-US" sz="2000" dirty="0"/>
              <a:t>●</a:t>
            </a:r>
            <a:r>
              <a:rPr lang="ja-JP" altLang="en-US" sz="2000" dirty="0" smtClean="0"/>
              <a:t>医師</a:t>
            </a:r>
            <a:r>
              <a:rPr lang="ja-JP" altLang="en-US" sz="2000" dirty="0"/>
              <a:t>は</a:t>
            </a:r>
            <a:r>
              <a:rPr lang="ja-JP" altLang="en-US" sz="2000" dirty="0" smtClean="0"/>
              <a:t>、患者とちゃんと向き合うべきだ。</a:t>
            </a:r>
            <a:endParaRPr lang="en-US" altLang="ja-JP" sz="2000" dirty="0" smtClean="0"/>
          </a:p>
          <a:p>
            <a:endParaRPr kumimoji="1" lang="en-US" altLang="ja-JP" sz="2000" dirty="0"/>
          </a:p>
          <a:p>
            <a:r>
              <a:rPr lang="ja-JP" altLang="en-US" sz="2000" dirty="0"/>
              <a:t>●</a:t>
            </a:r>
            <a:r>
              <a:rPr kumimoji="1" lang="ja-JP" altLang="en-US" sz="2000" dirty="0" smtClean="0"/>
              <a:t>失敗して、バイト先の店長に注意された。</a:t>
            </a:r>
            <a:endParaRPr kumimoji="1" lang="en-US" altLang="ja-JP" sz="2000" dirty="0" smtClean="0"/>
          </a:p>
          <a:p>
            <a:endParaRPr lang="en-US" altLang="ja-JP" sz="2000" dirty="0"/>
          </a:p>
          <a:p>
            <a:r>
              <a:rPr lang="ja-JP" altLang="en-US" sz="2000" dirty="0"/>
              <a:t>●</a:t>
            </a:r>
            <a:r>
              <a:rPr kumimoji="1" lang="ja-JP" altLang="en-US" sz="2000" dirty="0" smtClean="0"/>
              <a:t>以上のことから、自分は筆者の意見に賛成</a:t>
            </a:r>
            <a:endParaRPr kumimoji="1" lang="en-US" altLang="ja-JP" sz="2000" dirty="0" smtClean="0"/>
          </a:p>
          <a:p>
            <a:r>
              <a:rPr lang="ja-JP" altLang="en-US" sz="2000" dirty="0"/>
              <a:t>　</a:t>
            </a:r>
            <a:r>
              <a:rPr kumimoji="1" lang="ja-JP" altLang="en-US" sz="2000" dirty="0" smtClean="0"/>
              <a:t>である。</a:t>
            </a:r>
            <a:endParaRPr kumimoji="1" lang="en-US" altLang="ja-JP" sz="2000" dirty="0" smtClean="0"/>
          </a:p>
          <a:p>
            <a:endParaRPr lang="en-US" altLang="ja-JP" dirty="0"/>
          </a:p>
          <a:p>
            <a:endParaRPr kumimoji="1" lang="ja-JP" altLang="en-US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6660232" y="478181"/>
            <a:ext cx="738664" cy="431784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kumimoji="1" lang="ja-JP" altLang="en-US" b="1" dirty="0" smtClean="0"/>
              <a:t>次の文の中にある口語的表現を書き言葉に</a:t>
            </a:r>
            <a:endParaRPr kumimoji="1" lang="en-US" altLang="ja-JP" b="1" dirty="0" smtClean="0"/>
          </a:p>
          <a:p>
            <a:r>
              <a:rPr kumimoji="1" lang="ja-JP" altLang="en-US" b="1" dirty="0" smtClean="0"/>
              <a:t>直してみよう。</a:t>
            </a:r>
            <a:endParaRPr kumimoji="1" lang="ja-JP" altLang="en-US" b="1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7884368" y="123478"/>
            <a:ext cx="738664" cy="240065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ja-JP" altLang="en-US" sz="3600" dirty="0" smtClean="0">
                <a:solidFill>
                  <a:schemeClr val="tx2"/>
                </a:solidFill>
              </a:rPr>
              <a:t>●練習問題</a:t>
            </a:r>
            <a:endParaRPr kumimoji="1" lang="ja-JP" altLang="en-US" sz="3600" dirty="0"/>
          </a:p>
        </p:txBody>
      </p:sp>
    </p:spTree>
    <p:extLst>
      <p:ext uri="{BB962C8B-B14F-4D97-AF65-F5344CB8AC3E}">
        <p14:creationId xmlns:p14="http://schemas.microsoft.com/office/powerpoint/2010/main" val="204703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6660232" y="478181"/>
            <a:ext cx="738664" cy="431784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kumimoji="1" lang="ja-JP" altLang="en-US" b="1" dirty="0" smtClean="0"/>
              <a:t>次の文の中にある口語的表現を書き言葉に</a:t>
            </a:r>
            <a:endParaRPr kumimoji="1" lang="en-US" altLang="ja-JP" b="1" dirty="0" smtClean="0"/>
          </a:p>
          <a:p>
            <a:r>
              <a:rPr kumimoji="1" lang="ja-JP" altLang="en-US" b="1" dirty="0" smtClean="0"/>
              <a:t>直してみよう。</a:t>
            </a:r>
            <a:endParaRPr kumimoji="1" lang="ja-JP" altLang="en-US" b="1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7884368" y="123478"/>
            <a:ext cx="738664" cy="378565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ja-JP" altLang="en-US" sz="3600" dirty="0" smtClean="0">
                <a:solidFill>
                  <a:schemeClr val="tx2"/>
                </a:solidFill>
              </a:rPr>
              <a:t>●練習問題（解答）</a:t>
            </a:r>
            <a:endParaRPr kumimoji="1" lang="ja-JP" altLang="en-US" sz="3600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-396552" y="187855"/>
            <a:ext cx="6560354" cy="5048191"/>
          </a:xfrm>
          <a:prstGeom prst="rect">
            <a:avLst/>
          </a:prstGeom>
          <a:noFill/>
        </p:spPr>
        <p:txBody>
          <a:bodyPr vert="eaVert" wrap="square" rtlCol="0">
            <a:noAutofit/>
          </a:bodyPr>
          <a:lstStyle/>
          <a:p>
            <a:r>
              <a:rPr kumimoji="1" lang="ja-JP" altLang="en-US" sz="2000" dirty="0" smtClean="0"/>
              <a:t>●私は</a:t>
            </a:r>
            <a:r>
              <a:rPr kumimoji="1" lang="ja-JP" altLang="en-US" sz="2000" b="1" dirty="0" smtClean="0">
                <a:solidFill>
                  <a:srgbClr val="FF0000"/>
                </a:solidFill>
              </a:rPr>
              <a:t>やはり</a:t>
            </a:r>
            <a:r>
              <a:rPr kumimoji="1" lang="ja-JP" altLang="en-US" sz="2000" dirty="0" smtClean="0"/>
              <a:t>、失敗することは大事だと考え</a:t>
            </a:r>
            <a:endParaRPr kumimoji="1" lang="en-US" altLang="ja-JP" sz="2000" dirty="0" smtClean="0"/>
          </a:p>
          <a:p>
            <a:r>
              <a:rPr lang="ja-JP" altLang="en-US" sz="2000" dirty="0"/>
              <a:t>　</a:t>
            </a:r>
            <a:r>
              <a:rPr kumimoji="1" lang="ja-JP" altLang="en-US" sz="2000" dirty="0" smtClean="0"/>
              <a:t>る。</a:t>
            </a:r>
            <a:endParaRPr kumimoji="1" lang="en-US" altLang="ja-JP" sz="2000" dirty="0" smtClean="0"/>
          </a:p>
          <a:p>
            <a:endParaRPr lang="en-US" altLang="ja-JP" sz="2000" dirty="0"/>
          </a:p>
          <a:p>
            <a:r>
              <a:rPr lang="ja-JP" altLang="en-US" sz="2000" dirty="0" smtClean="0"/>
              <a:t>●</a:t>
            </a:r>
            <a:r>
              <a:rPr lang="ja-JP" altLang="en-US" sz="2000" b="1" dirty="0" smtClean="0">
                <a:solidFill>
                  <a:srgbClr val="FF0000"/>
                </a:solidFill>
              </a:rPr>
              <a:t>母</a:t>
            </a:r>
            <a:r>
              <a:rPr kumimoji="1" lang="ja-JP" altLang="en-US" sz="2000" dirty="0" smtClean="0"/>
              <a:t>に頼んで、参考書を買ってもらった。</a:t>
            </a:r>
            <a:endParaRPr kumimoji="1" lang="en-US" altLang="ja-JP" sz="2000" dirty="0" smtClean="0"/>
          </a:p>
          <a:p>
            <a:endParaRPr lang="en-US" altLang="ja-JP" sz="2000" dirty="0"/>
          </a:p>
          <a:p>
            <a:r>
              <a:rPr lang="ja-JP" altLang="en-US" sz="2000" dirty="0"/>
              <a:t>●</a:t>
            </a:r>
            <a:r>
              <a:rPr kumimoji="1" lang="ja-JP" altLang="en-US" sz="2000" dirty="0" smtClean="0"/>
              <a:t>ゴミは、</a:t>
            </a:r>
            <a:r>
              <a:rPr kumimoji="1" lang="ja-JP" altLang="en-US" sz="2000" b="1" dirty="0" smtClean="0">
                <a:solidFill>
                  <a:srgbClr val="FF0000"/>
                </a:solidFill>
              </a:rPr>
              <a:t>なぜ</a:t>
            </a:r>
            <a:r>
              <a:rPr kumimoji="1" lang="ja-JP" altLang="en-US" sz="2000" dirty="0" smtClean="0"/>
              <a:t>減らないのだろうか。</a:t>
            </a:r>
            <a:endParaRPr kumimoji="1" lang="en-US" altLang="ja-JP" sz="2000" dirty="0" smtClean="0"/>
          </a:p>
          <a:p>
            <a:endParaRPr lang="en-US" altLang="ja-JP" sz="2000" dirty="0"/>
          </a:p>
          <a:p>
            <a:r>
              <a:rPr lang="ja-JP" altLang="en-US" sz="2000" dirty="0"/>
              <a:t>●</a:t>
            </a:r>
            <a:r>
              <a:rPr kumimoji="1" lang="ja-JP" altLang="en-US" sz="2000" dirty="0" smtClean="0"/>
              <a:t>介護を無理なく行うためには、デイセン</a:t>
            </a:r>
            <a:endParaRPr kumimoji="1" lang="en-US" altLang="ja-JP" sz="2000" dirty="0" smtClean="0"/>
          </a:p>
          <a:p>
            <a:r>
              <a:rPr lang="ja-JP" altLang="en-US" sz="2000" dirty="0"/>
              <a:t>　</a:t>
            </a:r>
            <a:r>
              <a:rPr kumimoji="1" lang="ja-JP" altLang="en-US" sz="2000" dirty="0" smtClean="0"/>
              <a:t>ター</a:t>
            </a:r>
            <a:r>
              <a:rPr kumimoji="1" lang="ja-JP" altLang="en-US" sz="2000" b="1" dirty="0" smtClean="0">
                <a:solidFill>
                  <a:srgbClr val="FF0000"/>
                </a:solidFill>
              </a:rPr>
              <a:t>のような</a:t>
            </a:r>
            <a:r>
              <a:rPr kumimoji="1" lang="ja-JP" altLang="en-US" sz="2000" dirty="0" smtClean="0"/>
              <a:t>施設は必要だと考える。</a:t>
            </a:r>
            <a:endParaRPr kumimoji="1" lang="en-US" altLang="ja-JP" sz="2000" dirty="0" smtClean="0"/>
          </a:p>
          <a:p>
            <a:endParaRPr lang="en-US" altLang="ja-JP" sz="2000" dirty="0"/>
          </a:p>
          <a:p>
            <a:r>
              <a:rPr lang="ja-JP" altLang="en-US" sz="2000" dirty="0"/>
              <a:t>●</a:t>
            </a:r>
            <a:r>
              <a:rPr lang="ja-JP" altLang="en-US" sz="2000" dirty="0" smtClean="0"/>
              <a:t>親の面倒を</a:t>
            </a:r>
            <a:r>
              <a:rPr lang="ja-JP" altLang="en-US" sz="2000" b="1" dirty="0" smtClean="0">
                <a:solidFill>
                  <a:srgbClr val="FF0000"/>
                </a:solidFill>
              </a:rPr>
              <a:t>見られない</a:t>
            </a:r>
            <a:r>
              <a:rPr lang="ja-JP" altLang="en-US" sz="2000" dirty="0" smtClean="0"/>
              <a:t>人が増えている。</a:t>
            </a:r>
            <a:endParaRPr lang="en-US" altLang="ja-JP" sz="2000" dirty="0" smtClean="0"/>
          </a:p>
          <a:p>
            <a:endParaRPr lang="en-US" altLang="ja-JP" sz="2000" dirty="0"/>
          </a:p>
          <a:p>
            <a:r>
              <a:rPr lang="ja-JP" altLang="en-US" sz="2000" dirty="0"/>
              <a:t>●</a:t>
            </a:r>
            <a:r>
              <a:rPr lang="ja-JP" altLang="en-US" sz="2000" dirty="0" smtClean="0"/>
              <a:t>医師</a:t>
            </a:r>
            <a:r>
              <a:rPr lang="ja-JP" altLang="en-US" sz="2000" dirty="0"/>
              <a:t>は</a:t>
            </a:r>
            <a:r>
              <a:rPr lang="ja-JP" altLang="en-US" sz="2000" dirty="0" smtClean="0"/>
              <a:t>、患者と</a:t>
            </a:r>
            <a:r>
              <a:rPr lang="ja-JP" altLang="en-US" sz="2000" b="1" dirty="0" smtClean="0">
                <a:solidFill>
                  <a:srgbClr val="FF0000"/>
                </a:solidFill>
              </a:rPr>
              <a:t>きちんと</a:t>
            </a:r>
            <a:r>
              <a:rPr lang="ja-JP" altLang="en-US" sz="2000" dirty="0" smtClean="0"/>
              <a:t>向き合うべきだ。</a:t>
            </a:r>
            <a:endParaRPr lang="en-US" altLang="ja-JP" sz="2000" dirty="0" smtClean="0"/>
          </a:p>
          <a:p>
            <a:endParaRPr kumimoji="1" lang="en-US" altLang="ja-JP" sz="2000" dirty="0"/>
          </a:p>
          <a:p>
            <a:r>
              <a:rPr lang="ja-JP" altLang="en-US" sz="2000" dirty="0"/>
              <a:t>●</a:t>
            </a:r>
            <a:r>
              <a:rPr kumimoji="1" lang="ja-JP" altLang="en-US" sz="2000" dirty="0" smtClean="0"/>
              <a:t>失敗して、</a:t>
            </a:r>
            <a:r>
              <a:rPr kumimoji="1" lang="ja-JP" altLang="en-US" sz="2000" b="1" dirty="0" smtClean="0">
                <a:solidFill>
                  <a:srgbClr val="FF0000"/>
                </a:solidFill>
              </a:rPr>
              <a:t>アルバイト</a:t>
            </a:r>
            <a:r>
              <a:rPr kumimoji="1" lang="ja-JP" altLang="en-US" sz="2000" dirty="0" smtClean="0"/>
              <a:t>先の店長に注意され</a:t>
            </a:r>
            <a:endParaRPr kumimoji="1" lang="en-US" altLang="ja-JP" sz="2000" dirty="0" smtClean="0"/>
          </a:p>
          <a:p>
            <a:r>
              <a:rPr lang="ja-JP" altLang="en-US" sz="2000" dirty="0"/>
              <a:t>　</a:t>
            </a:r>
            <a:r>
              <a:rPr kumimoji="1" lang="ja-JP" altLang="en-US" sz="2000" dirty="0" smtClean="0"/>
              <a:t>た。</a:t>
            </a:r>
            <a:endParaRPr kumimoji="1" lang="en-US" altLang="ja-JP" sz="2000" dirty="0" smtClean="0"/>
          </a:p>
          <a:p>
            <a:endParaRPr lang="en-US" altLang="ja-JP" sz="2000" dirty="0"/>
          </a:p>
          <a:p>
            <a:r>
              <a:rPr lang="ja-JP" altLang="en-US" sz="2000" dirty="0"/>
              <a:t>●</a:t>
            </a:r>
            <a:r>
              <a:rPr kumimoji="1" lang="ja-JP" altLang="en-US" sz="2000" dirty="0" smtClean="0"/>
              <a:t>以上のことから、</a:t>
            </a:r>
            <a:r>
              <a:rPr kumimoji="1" lang="ja-JP" altLang="en-US" sz="2000" b="1" dirty="0" smtClean="0">
                <a:solidFill>
                  <a:srgbClr val="FF0000"/>
                </a:solidFill>
              </a:rPr>
              <a:t>私</a:t>
            </a:r>
            <a:r>
              <a:rPr kumimoji="1" lang="ja-JP" altLang="en-US" sz="2000" dirty="0" smtClean="0"/>
              <a:t>は筆者の意見に賛成で</a:t>
            </a:r>
            <a:endParaRPr kumimoji="1" lang="en-US" altLang="ja-JP" sz="2000" dirty="0" smtClean="0"/>
          </a:p>
          <a:p>
            <a:r>
              <a:rPr lang="ja-JP" altLang="en-US" sz="2000" dirty="0"/>
              <a:t>　</a:t>
            </a:r>
            <a:r>
              <a:rPr kumimoji="1" lang="ja-JP" altLang="en-US" sz="2000" dirty="0" smtClean="0"/>
              <a:t>ある。</a:t>
            </a:r>
            <a:endParaRPr kumimoji="1" lang="en-US" altLang="ja-JP" sz="2000" dirty="0" smtClean="0"/>
          </a:p>
          <a:p>
            <a:endParaRPr lang="en-US" altLang="ja-JP" dirty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8802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線コネクタ 4"/>
          <p:cNvCxnSpPr/>
          <p:nvPr/>
        </p:nvCxnSpPr>
        <p:spPr>
          <a:xfrm>
            <a:off x="227532" y="1637467"/>
            <a:ext cx="8660328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テキスト ボックス 5"/>
          <p:cNvSpPr txBox="1"/>
          <p:nvPr/>
        </p:nvSpPr>
        <p:spPr>
          <a:xfrm>
            <a:off x="683568" y="483518"/>
            <a:ext cx="74542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lvl="0" indent="-571500">
              <a:buFont typeface="Wingdings" panose="05000000000000000000" pitchFamily="2" charset="2"/>
              <a:buChar char="l"/>
            </a:pPr>
            <a:r>
              <a:rPr lang="ja-JP" altLang="en-US" sz="5400" dirty="0" smtClean="0">
                <a:solidFill>
                  <a:schemeClr val="tx2"/>
                </a:solidFill>
              </a:rPr>
              <a:t>一人称は「私」を用いる</a:t>
            </a:r>
            <a:endParaRPr lang="en-US" altLang="ja-JP" sz="5400" dirty="0" smtClean="0">
              <a:solidFill>
                <a:schemeClr val="tx2"/>
              </a:solidFill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435764" y="2283718"/>
            <a:ext cx="82438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800" dirty="0" smtClean="0">
                <a:solidFill>
                  <a:schemeClr val="tx2"/>
                </a:solidFill>
              </a:rPr>
              <a:t>一人称には、「僕」「俺」「自分」で</a:t>
            </a:r>
            <a:r>
              <a:rPr lang="ja-JP" altLang="en-US" sz="4800" dirty="0" smtClean="0">
                <a:solidFill>
                  <a:schemeClr val="tx2"/>
                </a:solidFill>
              </a:rPr>
              <a:t>は</a:t>
            </a:r>
            <a:r>
              <a:rPr lang="ja-JP" altLang="en-US" sz="4800" dirty="0">
                <a:solidFill>
                  <a:schemeClr val="tx2"/>
                </a:solidFill>
              </a:rPr>
              <a:t>なく</a:t>
            </a:r>
            <a:r>
              <a:rPr lang="ja-JP" altLang="en-US" sz="4800" dirty="0" smtClean="0">
                <a:solidFill>
                  <a:schemeClr val="tx2"/>
                </a:solidFill>
              </a:rPr>
              <a:t>、「私」を使います。</a:t>
            </a:r>
            <a:endParaRPr kumimoji="1" lang="en-US" altLang="ja-JP" sz="4800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4967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線コネクタ 4"/>
          <p:cNvCxnSpPr/>
          <p:nvPr/>
        </p:nvCxnSpPr>
        <p:spPr>
          <a:xfrm>
            <a:off x="227532" y="1637467"/>
            <a:ext cx="8660328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テキスト ボックス 7"/>
          <p:cNvSpPr txBox="1"/>
          <p:nvPr/>
        </p:nvSpPr>
        <p:spPr>
          <a:xfrm>
            <a:off x="634378" y="411510"/>
            <a:ext cx="775404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lvl="0" indent="-571500">
              <a:buFont typeface="Wingdings" panose="05000000000000000000" pitchFamily="2" charset="2"/>
              <a:buChar char="l"/>
            </a:pPr>
            <a:r>
              <a:rPr lang="ja-JP" altLang="en-US" sz="5400" dirty="0" smtClean="0">
                <a:solidFill>
                  <a:schemeClr val="tx2"/>
                </a:solidFill>
              </a:rPr>
              <a:t>指定字数の</a:t>
            </a:r>
            <a:r>
              <a:rPr lang="en-US" altLang="ja-JP" sz="5400" dirty="0" smtClean="0">
                <a:solidFill>
                  <a:schemeClr val="tx2"/>
                </a:solidFill>
              </a:rPr>
              <a:t>9</a:t>
            </a:r>
            <a:r>
              <a:rPr lang="ja-JP" altLang="en-US" sz="5400" dirty="0" smtClean="0">
                <a:solidFill>
                  <a:schemeClr val="tx2"/>
                </a:solidFill>
              </a:rPr>
              <a:t>割以上書く</a:t>
            </a:r>
            <a:endParaRPr lang="en-US" altLang="ja-JP" sz="5400" dirty="0" smtClean="0">
              <a:solidFill>
                <a:schemeClr val="tx2"/>
              </a:solidFill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395536" y="1923678"/>
            <a:ext cx="799288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800" dirty="0" smtClean="0">
                <a:solidFill>
                  <a:schemeClr val="tx2"/>
                </a:solidFill>
              </a:rPr>
              <a:t>４００字の小論文なら、</a:t>
            </a:r>
            <a:endParaRPr kumimoji="1" lang="en-US" altLang="ja-JP" sz="4800" dirty="0" smtClean="0">
              <a:solidFill>
                <a:schemeClr val="tx2"/>
              </a:solidFill>
            </a:endParaRPr>
          </a:p>
          <a:p>
            <a:r>
              <a:rPr lang="ja-JP" altLang="en-US" sz="4800" dirty="0">
                <a:solidFill>
                  <a:schemeClr val="tx2"/>
                </a:solidFill>
              </a:rPr>
              <a:t>　</a:t>
            </a:r>
            <a:r>
              <a:rPr lang="ja-JP" altLang="en-US" sz="4800" dirty="0" smtClean="0">
                <a:solidFill>
                  <a:schemeClr val="tx2"/>
                </a:solidFill>
              </a:rPr>
              <a:t>　　　　３６０字以上書きます。</a:t>
            </a:r>
            <a:endParaRPr lang="en-US" altLang="ja-JP" sz="4800" dirty="0" smtClean="0">
              <a:solidFill>
                <a:schemeClr val="tx2"/>
              </a:solidFill>
            </a:endParaRPr>
          </a:p>
          <a:p>
            <a:r>
              <a:rPr kumimoji="1" lang="ja-JP" altLang="en-US" sz="4800" dirty="0" smtClean="0">
                <a:solidFill>
                  <a:schemeClr val="tx2"/>
                </a:solidFill>
              </a:rPr>
              <a:t>６００字の小論文なら、</a:t>
            </a:r>
            <a:endParaRPr kumimoji="1" lang="en-US" altLang="ja-JP" sz="4800" dirty="0" smtClean="0">
              <a:solidFill>
                <a:schemeClr val="tx2"/>
              </a:solidFill>
            </a:endParaRPr>
          </a:p>
          <a:p>
            <a:r>
              <a:rPr lang="ja-JP" altLang="en-US" sz="4800" dirty="0">
                <a:solidFill>
                  <a:schemeClr val="tx2"/>
                </a:solidFill>
              </a:rPr>
              <a:t>　</a:t>
            </a:r>
            <a:r>
              <a:rPr lang="ja-JP" altLang="en-US" sz="4800" dirty="0" smtClean="0">
                <a:solidFill>
                  <a:schemeClr val="tx2"/>
                </a:solidFill>
              </a:rPr>
              <a:t>　　　　５４０字以上書きます。</a:t>
            </a:r>
            <a:endParaRPr kumimoji="1" lang="en-US" altLang="ja-JP" sz="4800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0205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80512" cy="1635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テキスト ボックス 5"/>
          <p:cNvSpPr txBox="1"/>
          <p:nvPr/>
        </p:nvSpPr>
        <p:spPr>
          <a:xfrm>
            <a:off x="1463438" y="1768043"/>
            <a:ext cx="6253635" cy="33239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lvl="0" indent="-571500">
              <a:buFont typeface="Wingdings" panose="05000000000000000000" pitchFamily="2" charset="2"/>
              <a:buChar char="l"/>
            </a:pPr>
            <a:r>
              <a:rPr lang="ja-JP" altLang="en-US" sz="3000" dirty="0">
                <a:solidFill>
                  <a:schemeClr val="tx2">
                    <a:lumMod val="75000"/>
                  </a:schemeClr>
                </a:solidFill>
              </a:rPr>
              <a:t>書き出しや段落のはじめ</a:t>
            </a:r>
            <a:endParaRPr lang="en-US" altLang="ja-JP" sz="3000" dirty="0">
              <a:solidFill>
                <a:schemeClr val="tx2">
                  <a:lumMod val="75000"/>
                </a:schemeClr>
              </a:solidFill>
            </a:endParaRPr>
          </a:p>
          <a:p>
            <a:pPr marL="571500" lvl="0" indent="-571500">
              <a:buFont typeface="Wingdings" panose="05000000000000000000" pitchFamily="2" charset="2"/>
              <a:buChar char="l"/>
            </a:pPr>
            <a:r>
              <a:rPr lang="ja-JP" altLang="en-US" sz="3000" dirty="0">
                <a:solidFill>
                  <a:schemeClr val="tx2">
                    <a:lumMod val="75000"/>
                  </a:schemeClr>
                </a:solidFill>
              </a:rPr>
              <a:t>句読点</a:t>
            </a:r>
            <a:endParaRPr lang="en-US" altLang="ja-JP" sz="3000" dirty="0">
              <a:solidFill>
                <a:schemeClr val="tx2">
                  <a:lumMod val="75000"/>
                </a:schemeClr>
              </a:solidFill>
            </a:endParaRPr>
          </a:p>
          <a:p>
            <a:pPr marL="571500" lvl="0" indent="-571500">
              <a:buFont typeface="Wingdings" panose="05000000000000000000" pitchFamily="2" charset="2"/>
              <a:buChar char="l"/>
            </a:pPr>
            <a:r>
              <a:rPr lang="ja-JP" altLang="en-US" sz="3000" dirty="0">
                <a:solidFill>
                  <a:schemeClr val="tx2">
                    <a:lumMod val="75000"/>
                  </a:schemeClr>
                </a:solidFill>
              </a:rPr>
              <a:t>カギ・カッコ</a:t>
            </a:r>
            <a:endParaRPr lang="en-US" altLang="ja-JP" sz="3000" dirty="0">
              <a:solidFill>
                <a:schemeClr val="tx2">
                  <a:lumMod val="75000"/>
                </a:schemeClr>
              </a:solidFill>
            </a:endParaRPr>
          </a:p>
          <a:p>
            <a:pPr marL="571500" lvl="0" indent="-571500">
              <a:buFont typeface="Wingdings" panose="05000000000000000000" pitchFamily="2" charset="2"/>
              <a:buChar char="l"/>
            </a:pPr>
            <a:r>
              <a:rPr lang="ja-JP" altLang="en-US" sz="3000" dirty="0">
                <a:solidFill>
                  <a:schemeClr val="tx2">
                    <a:lumMod val="75000"/>
                  </a:schemeClr>
                </a:solidFill>
              </a:rPr>
              <a:t>行頭の句読点や閉じるカギ・カッコ</a:t>
            </a:r>
            <a:endParaRPr lang="en-US" altLang="ja-JP" sz="3000" dirty="0">
              <a:solidFill>
                <a:schemeClr val="tx2">
                  <a:lumMod val="75000"/>
                </a:schemeClr>
              </a:solidFill>
            </a:endParaRPr>
          </a:p>
          <a:p>
            <a:pPr marL="571500" lvl="0" indent="-571500">
              <a:buFont typeface="Wingdings" panose="05000000000000000000" pitchFamily="2" charset="2"/>
              <a:buChar char="l"/>
            </a:pPr>
            <a:r>
              <a:rPr lang="ja-JP" altLang="en-US" sz="3000" dirty="0">
                <a:solidFill>
                  <a:schemeClr val="tx2">
                    <a:lumMod val="75000"/>
                  </a:schemeClr>
                </a:solidFill>
              </a:rPr>
              <a:t>句点と閉じるカギ</a:t>
            </a:r>
            <a:endParaRPr lang="en-US" altLang="ja-JP" sz="3000" dirty="0">
              <a:solidFill>
                <a:schemeClr val="tx2">
                  <a:lumMod val="75000"/>
                </a:schemeClr>
              </a:solidFill>
            </a:endParaRPr>
          </a:p>
          <a:p>
            <a:pPr marL="571500" lvl="0" indent="-571500">
              <a:buFont typeface="Wingdings" panose="05000000000000000000" pitchFamily="2" charset="2"/>
              <a:buChar char="l"/>
            </a:pPr>
            <a:r>
              <a:rPr lang="ja-JP" altLang="en-US" sz="3000" dirty="0">
                <a:solidFill>
                  <a:schemeClr val="tx2">
                    <a:lumMod val="75000"/>
                  </a:schemeClr>
                </a:solidFill>
              </a:rPr>
              <a:t>符号</a:t>
            </a:r>
            <a:endParaRPr lang="en-US" altLang="ja-JP" sz="3000" dirty="0">
              <a:solidFill>
                <a:schemeClr val="tx2">
                  <a:lumMod val="75000"/>
                </a:schemeClr>
              </a:solidFill>
            </a:endParaRPr>
          </a:p>
          <a:p>
            <a:pPr marL="571500" lvl="0" indent="-571500">
              <a:buFont typeface="Wingdings" panose="05000000000000000000" pitchFamily="2" charset="2"/>
              <a:buChar char="l"/>
            </a:pPr>
            <a:r>
              <a:rPr lang="ja-JP" altLang="en-US" sz="3000" dirty="0">
                <a:solidFill>
                  <a:schemeClr val="tx2">
                    <a:lumMod val="75000"/>
                  </a:schemeClr>
                </a:solidFill>
              </a:rPr>
              <a:t>促音と拗音</a:t>
            </a: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414273" y="123478"/>
            <a:ext cx="835196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ja-JP" altLang="en-US" sz="8000" dirty="0" smtClean="0">
                <a:solidFill>
                  <a:schemeClr val="bg1"/>
                </a:solidFill>
                <a:latin typeface="+mj-ea"/>
                <a:ea typeface="+mj-ea"/>
              </a:rPr>
              <a:t>原稿用紙のルール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1928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/>
          <p:cNvSpPr txBox="1"/>
          <p:nvPr/>
        </p:nvSpPr>
        <p:spPr>
          <a:xfrm>
            <a:off x="317495" y="2499742"/>
            <a:ext cx="85689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800" dirty="0">
                <a:solidFill>
                  <a:schemeClr val="tx2">
                    <a:lumMod val="75000"/>
                  </a:schemeClr>
                </a:solidFill>
              </a:rPr>
              <a:t>文章の書き出しや改行</a:t>
            </a:r>
            <a:r>
              <a:rPr lang="ja-JP" altLang="en-US" sz="4800" dirty="0" smtClean="0">
                <a:solidFill>
                  <a:schemeClr val="tx2">
                    <a:lumMod val="75000"/>
                  </a:schemeClr>
                </a:solidFill>
              </a:rPr>
              <a:t>した段落</a:t>
            </a:r>
            <a:r>
              <a:rPr lang="ja-JP" altLang="en-US" sz="4800" dirty="0">
                <a:solidFill>
                  <a:schemeClr val="tx2">
                    <a:lumMod val="75000"/>
                  </a:schemeClr>
                </a:solidFill>
              </a:rPr>
              <a:t>のはじめは、必ず１</a:t>
            </a:r>
            <a:r>
              <a:rPr lang="ja-JP" altLang="en-US" sz="4800" dirty="0" smtClean="0">
                <a:solidFill>
                  <a:schemeClr val="tx2">
                    <a:lumMod val="75000"/>
                  </a:schemeClr>
                </a:solidFill>
              </a:rPr>
              <a:t>マス</a:t>
            </a:r>
            <a:r>
              <a:rPr lang="ja-JP" altLang="en-US" sz="4800" dirty="0">
                <a:solidFill>
                  <a:schemeClr val="tx2">
                    <a:lumMod val="75000"/>
                  </a:schemeClr>
                </a:solidFill>
              </a:rPr>
              <a:t>空けます。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473" y="-7645"/>
            <a:ext cx="9180512" cy="1635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テキスト ボックス 7"/>
          <p:cNvSpPr txBox="1"/>
          <p:nvPr/>
        </p:nvSpPr>
        <p:spPr>
          <a:xfrm>
            <a:off x="634378" y="411510"/>
            <a:ext cx="793518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lvl="0" indent="-571500">
              <a:buFont typeface="Wingdings" panose="05000000000000000000" pitchFamily="2" charset="2"/>
              <a:buChar char="l"/>
            </a:pPr>
            <a:r>
              <a:rPr lang="ja-JP" altLang="en-US" sz="5400" dirty="0">
                <a:solidFill>
                  <a:schemeClr val="bg1"/>
                </a:solidFill>
              </a:rPr>
              <a:t>書き出しや段落のはじめ</a:t>
            </a:r>
            <a:endParaRPr lang="en-US" altLang="ja-JP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0549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原稿用紙のルール_02-01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95163" y="339502"/>
            <a:ext cx="8213341" cy="4824536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円/楕円 4"/>
          <p:cNvSpPr/>
          <p:nvPr/>
        </p:nvSpPr>
        <p:spPr>
          <a:xfrm>
            <a:off x="7086183" y="1053485"/>
            <a:ext cx="1230233" cy="1230233"/>
          </a:xfrm>
          <a:prstGeom prst="ellipse">
            <a:avLst/>
          </a:prstGeom>
          <a:noFill/>
          <a:ln w="139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円/楕円 5"/>
          <p:cNvSpPr/>
          <p:nvPr/>
        </p:nvSpPr>
        <p:spPr>
          <a:xfrm>
            <a:off x="2123728" y="1053485"/>
            <a:ext cx="1230233" cy="1230233"/>
          </a:xfrm>
          <a:prstGeom prst="ellipse">
            <a:avLst/>
          </a:prstGeom>
          <a:noFill/>
          <a:ln w="139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4263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/>
          <p:cNvSpPr txBox="1"/>
          <p:nvPr/>
        </p:nvSpPr>
        <p:spPr>
          <a:xfrm>
            <a:off x="290307" y="2499742"/>
            <a:ext cx="85689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800" dirty="0">
                <a:solidFill>
                  <a:schemeClr val="tx2">
                    <a:lumMod val="75000"/>
                  </a:schemeClr>
                </a:solidFill>
              </a:rPr>
              <a:t>句点や読点は、他の</a:t>
            </a:r>
            <a:r>
              <a:rPr lang="ja-JP" altLang="en-US" sz="4800" dirty="0" smtClean="0">
                <a:solidFill>
                  <a:schemeClr val="tx2">
                    <a:lumMod val="75000"/>
                  </a:schemeClr>
                </a:solidFill>
              </a:rPr>
              <a:t>文字と</a:t>
            </a:r>
            <a:r>
              <a:rPr lang="ja-JP" altLang="en-US" sz="4800" dirty="0">
                <a:solidFill>
                  <a:schemeClr val="tx2">
                    <a:lumMod val="75000"/>
                  </a:schemeClr>
                </a:solidFill>
              </a:rPr>
              <a:t>同様、ひとマスに</a:t>
            </a:r>
            <a:r>
              <a:rPr lang="ja-JP" altLang="en-US" sz="4800" dirty="0" smtClean="0">
                <a:solidFill>
                  <a:schemeClr val="tx2">
                    <a:lumMod val="75000"/>
                  </a:schemeClr>
                </a:solidFill>
              </a:rPr>
              <a:t>入れます</a:t>
            </a:r>
            <a:r>
              <a:rPr lang="ja-JP" altLang="en-US" sz="4800" dirty="0">
                <a:solidFill>
                  <a:schemeClr val="tx2">
                    <a:lumMod val="75000"/>
                  </a:schemeClr>
                </a:solidFill>
              </a:rPr>
              <a:t>。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473" y="-7645"/>
            <a:ext cx="9180512" cy="1635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テキスト ボックス 7"/>
          <p:cNvSpPr txBox="1"/>
          <p:nvPr/>
        </p:nvSpPr>
        <p:spPr>
          <a:xfrm>
            <a:off x="634378" y="411510"/>
            <a:ext cx="283923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lvl="0" indent="-571500">
              <a:buFont typeface="Wingdings" panose="05000000000000000000" pitchFamily="2" charset="2"/>
              <a:buChar char="l"/>
            </a:pPr>
            <a:r>
              <a:rPr lang="ja-JP" altLang="en-US" sz="5400" dirty="0">
                <a:solidFill>
                  <a:schemeClr val="bg1"/>
                </a:solidFill>
              </a:rPr>
              <a:t>句読点</a:t>
            </a:r>
            <a:endParaRPr lang="en-US" altLang="ja-JP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1493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原稿用紙のルール_03-01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03649" y="34996"/>
            <a:ext cx="5544616" cy="5129042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円/楕円 4"/>
          <p:cNvSpPr/>
          <p:nvPr/>
        </p:nvSpPr>
        <p:spPr>
          <a:xfrm>
            <a:off x="6009112" y="4299942"/>
            <a:ext cx="723128" cy="723128"/>
          </a:xfrm>
          <a:prstGeom prst="ellipse">
            <a:avLst/>
          </a:prstGeom>
          <a:noFill/>
          <a:ln w="139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円/楕円 5"/>
          <p:cNvSpPr/>
          <p:nvPr/>
        </p:nvSpPr>
        <p:spPr>
          <a:xfrm>
            <a:off x="5148064" y="411510"/>
            <a:ext cx="723128" cy="723128"/>
          </a:xfrm>
          <a:prstGeom prst="ellipse">
            <a:avLst/>
          </a:prstGeom>
          <a:noFill/>
          <a:ln w="139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円/楕円 6"/>
          <p:cNvSpPr/>
          <p:nvPr/>
        </p:nvSpPr>
        <p:spPr>
          <a:xfrm>
            <a:off x="4283968" y="1491630"/>
            <a:ext cx="723128" cy="723128"/>
          </a:xfrm>
          <a:prstGeom prst="ellipse">
            <a:avLst/>
          </a:prstGeom>
          <a:noFill/>
          <a:ln w="139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円/楕円 7"/>
          <p:cNvSpPr/>
          <p:nvPr/>
        </p:nvSpPr>
        <p:spPr>
          <a:xfrm>
            <a:off x="2483768" y="1491630"/>
            <a:ext cx="723128" cy="723128"/>
          </a:xfrm>
          <a:prstGeom prst="ellipse">
            <a:avLst/>
          </a:prstGeom>
          <a:noFill/>
          <a:ln w="139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4800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/>
          <p:cNvSpPr txBox="1"/>
          <p:nvPr/>
        </p:nvSpPr>
        <p:spPr>
          <a:xfrm>
            <a:off x="290306" y="2499742"/>
            <a:ext cx="874618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800" dirty="0">
                <a:solidFill>
                  <a:schemeClr val="tx2">
                    <a:lumMod val="75000"/>
                  </a:schemeClr>
                </a:solidFill>
              </a:rPr>
              <a:t>カギや二重カギ、カッコ</a:t>
            </a:r>
            <a:r>
              <a:rPr lang="ja-JP" altLang="en-US" sz="4800" dirty="0" smtClean="0">
                <a:solidFill>
                  <a:schemeClr val="tx2">
                    <a:lumMod val="75000"/>
                  </a:schemeClr>
                </a:solidFill>
              </a:rPr>
              <a:t>もひとマス</a:t>
            </a:r>
            <a:r>
              <a:rPr lang="ja-JP" altLang="en-US" sz="4800" dirty="0">
                <a:solidFill>
                  <a:schemeClr val="tx2">
                    <a:lumMod val="75000"/>
                  </a:schemeClr>
                </a:solidFill>
              </a:rPr>
              <a:t>に入れます。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473" y="-7645"/>
            <a:ext cx="9180512" cy="1635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テキスト ボックス 7"/>
          <p:cNvSpPr txBox="1"/>
          <p:nvPr/>
        </p:nvSpPr>
        <p:spPr>
          <a:xfrm>
            <a:off x="634378" y="411510"/>
            <a:ext cx="397737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lvl="0" indent="-571500">
              <a:buFont typeface="Wingdings" panose="05000000000000000000" pitchFamily="2" charset="2"/>
              <a:buChar char="l"/>
            </a:pPr>
            <a:r>
              <a:rPr lang="ja-JP" altLang="en-US" sz="5400" dirty="0">
                <a:solidFill>
                  <a:schemeClr val="bg1"/>
                </a:solidFill>
              </a:rPr>
              <a:t>カギ・カッコ</a:t>
            </a:r>
            <a:endParaRPr lang="en-US" altLang="ja-JP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2194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原稿用紙のルールnew4B-01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56833" y="0"/>
            <a:ext cx="6448169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円/楕円 4"/>
          <p:cNvSpPr/>
          <p:nvPr/>
        </p:nvSpPr>
        <p:spPr>
          <a:xfrm>
            <a:off x="5436096" y="771550"/>
            <a:ext cx="1152128" cy="1152128"/>
          </a:xfrm>
          <a:prstGeom prst="ellipse">
            <a:avLst/>
          </a:prstGeom>
          <a:noFill/>
          <a:ln w="139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円/楕円 5"/>
          <p:cNvSpPr/>
          <p:nvPr/>
        </p:nvSpPr>
        <p:spPr>
          <a:xfrm>
            <a:off x="5421413" y="3867894"/>
            <a:ext cx="1166811" cy="1166811"/>
          </a:xfrm>
          <a:prstGeom prst="ellipse">
            <a:avLst/>
          </a:prstGeom>
          <a:noFill/>
          <a:ln w="139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6116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/>
          <p:cNvSpPr txBox="1"/>
          <p:nvPr/>
        </p:nvSpPr>
        <p:spPr>
          <a:xfrm>
            <a:off x="290306" y="1952129"/>
            <a:ext cx="8746189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000" dirty="0">
                <a:solidFill>
                  <a:schemeClr val="tx2">
                    <a:lumMod val="75000"/>
                  </a:schemeClr>
                </a:solidFill>
              </a:rPr>
              <a:t>句読点や閉じるカギ・</a:t>
            </a:r>
            <a:r>
              <a:rPr lang="ja-JP" altLang="en-US" sz="4000" dirty="0" smtClean="0">
                <a:solidFill>
                  <a:schemeClr val="tx2">
                    <a:lumMod val="75000"/>
                  </a:schemeClr>
                </a:solidFill>
              </a:rPr>
              <a:t>カッコは</a:t>
            </a:r>
            <a:r>
              <a:rPr lang="ja-JP" altLang="en-US" sz="4000" dirty="0">
                <a:solidFill>
                  <a:schemeClr val="tx2">
                    <a:lumMod val="75000"/>
                  </a:schemeClr>
                </a:solidFill>
              </a:rPr>
              <a:t>、一番上のマスには</a:t>
            </a:r>
            <a:r>
              <a:rPr lang="ja-JP" altLang="en-US" sz="4000" dirty="0" smtClean="0">
                <a:solidFill>
                  <a:schemeClr val="tx2">
                    <a:lumMod val="75000"/>
                  </a:schemeClr>
                </a:solidFill>
              </a:rPr>
              <a:t>入れません。</a:t>
            </a:r>
            <a:endParaRPr lang="en-US" altLang="ja-JP" sz="4000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en-US" altLang="ja-JP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ja-JP" altLang="en-US" sz="4000" dirty="0">
                <a:solidFill>
                  <a:schemeClr val="tx2">
                    <a:lumMod val="75000"/>
                  </a:schemeClr>
                </a:solidFill>
              </a:rPr>
              <a:t>一番上にきた場合は、前</a:t>
            </a:r>
            <a:r>
              <a:rPr lang="ja-JP" altLang="en-US" sz="4000" dirty="0" smtClean="0">
                <a:solidFill>
                  <a:schemeClr val="tx2">
                    <a:lumMod val="75000"/>
                  </a:schemeClr>
                </a:solidFill>
              </a:rPr>
              <a:t>の行</a:t>
            </a:r>
            <a:r>
              <a:rPr lang="ja-JP" altLang="en-US" sz="4000" dirty="0">
                <a:solidFill>
                  <a:schemeClr val="tx2">
                    <a:lumMod val="75000"/>
                  </a:schemeClr>
                </a:solidFill>
              </a:rPr>
              <a:t>の最後のマスに文字と</a:t>
            </a:r>
            <a:r>
              <a:rPr lang="ja-JP" altLang="en-US" sz="4000" dirty="0" smtClean="0">
                <a:solidFill>
                  <a:schemeClr val="tx2">
                    <a:lumMod val="75000"/>
                  </a:schemeClr>
                </a:solidFill>
              </a:rPr>
              <a:t>一緒</a:t>
            </a:r>
            <a:r>
              <a:rPr lang="ja-JP" altLang="en-US" sz="4000" dirty="0">
                <a:solidFill>
                  <a:schemeClr val="tx2">
                    <a:lumMod val="75000"/>
                  </a:schemeClr>
                </a:solidFill>
              </a:rPr>
              <a:t>に入れます</a:t>
            </a:r>
            <a:r>
              <a:rPr lang="ja-JP" altLang="en-US" sz="4000" dirty="0" smtClean="0">
                <a:solidFill>
                  <a:schemeClr val="tx2">
                    <a:lumMod val="75000"/>
                  </a:schemeClr>
                </a:solidFill>
              </a:rPr>
              <a:t>。</a:t>
            </a:r>
            <a:endParaRPr lang="ja-JP" altLang="en-US" sz="40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473" y="-7645"/>
            <a:ext cx="9180512" cy="1635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テキスト ボックス 7"/>
          <p:cNvSpPr txBox="1"/>
          <p:nvPr/>
        </p:nvSpPr>
        <p:spPr>
          <a:xfrm>
            <a:off x="323528" y="506165"/>
            <a:ext cx="881844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lvl="0" indent="-571500">
              <a:buFont typeface="Wingdings" panose="05000000000000000000" pitchFamily="2" charset="2"/>
              <a:buChar char="l"/>
            </a:pPr>
            <a:r>
              <a:rPr lang="ja-JP" altLang="en-US" sz="4400" dirty="0">
                <a:solidFill>
                  <a:schemeClr val="bg1"/>
                </a:solidFill>
              </a:rPr>
              <a:t>行頭の句読点や閉じるカギ・カッコ</a:t>
            </a:r>
            <a:endParaRPr lang="en-US" altLang="ja-JP" sz="4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3631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\\ksjapn-fi-001\Work_Share\Kirihara_douga\小論文\01_原稿用紙のルール\原稿用紙4-1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-174409"/>
            <a:ext cx="6912768" cy="5338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グループ化 4"/>
          <p:cNvGrpSpPr/>
          <p:nvPr/>
        </p:nvGrpSpPr>
        <p:grpSpPr>
          <a:xfrm>
            <a:off x="1450211" y="477670"/>
            <a:ext cx="1776527" cy="1389785"/>
            <a:chOff x="3296974" y="4385479"/>
            <a:chExt cx="1776527" cy="1389785"/>
          </a:xfrm>
        </p:grpSpPr>
        <p:sp>
          <p:nvSpPr>
            <p:cNvPr id="6" name="十字形 5"/>
            <p:cNvSpPr/>
            <p:nvPr/>
          </p:nvSpPr>
          <p:spPr>
            <a:xfrm rot="2674115">
              <a:off x="3296974" y="4385479"/>
              <a:ext cx="674302" cy="684538"/>
            </a:xfrm>
            <a:prstGeom prst="plus">
              <a:avLst>
                <a:gd name="adj" fmla="val 39069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正方形/長方形 6"/>
            <p:cNvSpPr/>
            <p:nvPr/>
          </p:nvSpPr>
          <p:spPr>
            <a:xfrm>
              <a:off x="4114507" y="4823375"/>
              <a:ext cx="958994" cy="951889"/>
            </a:xfrm>
            <a:prstGeom prst="rect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014229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原稿用紙5-2-01.png"/>
          <p:cNvPicPr/>
          <p:nvPr/>
        </p:nvPicPr>
        <p:blipFill rotWithShape="1">
          <a:blip r:embed="rId2">
            <a:extLst/>
          </a:blip>
          <a:srcRect l="11117" b="23973"/>
          <a:stretch/>
        </p:blipFill>
        <p:spPr>
          <a:xfrm>
            <a:off x="1043608" y="-20538"/>
            <a:ext cx="6552728" cy="4299285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円/楕円 4"/>
          <p:cNvSpPr/>
          <p:nvPr/>
        </p:nvSpPr>
        <p:spPr>
          <a:xfrm>
            <a:off x="2668359" y="3219822"/>
            <a:ext cx="1156699" cy="1156699"/>
          </a:xfrm>
          <a:prstGeom prst="ellipse">
            <a:avLst/>
          </a:prstGeom>
          <a:noFill/>
          <a:ln w="139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9158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/>
          <p:cNvSpPr txBox="1"/>
          <p:nvPr/>
        </p:nvSpPr>
        <p:spPr>
          <a:xfrm>
            <a:off x="201688" y="2524298"/>
            <a:ext cx="874618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800" dirty="0">
                <a:solidFill>
                  <a:schemeClr val="tx2">
                    <a:lumMod val="75000"/>
                  </a:schemeClr>
                </a:solidFill>
              </a:rPr>
              <a:t>句点と閉じるカギは、</a:t>
            </a:r>
            <a:r>
              <a:rPr lang="ja-JP" altLang="en-US" sz="4800" dirty="0" smtClean="0">
                <a:solidFill>
                  <a:schemeClr val="tx2">
                    <a:lumMod val="75000"/>
                  </a:schemeClr>
                </a:solidFill>
              </a:rPr>
              <a:t>別々の</a:t>
            </a:r>
            <a:r>
              <a:rPr lang="ja-JP" altLang="en-US" sz="4800" dirty="0">
                <a:solidFill>
                  <a:schemeClr val="tx2">
                    <a:lumMod val="75000"/>
                  </a:schemeClr>
                </a:solidFill>
              </a:rPr>
              <a:t>マスではなく、一緒の</a:t>
            </a:r>
            <a:r>
              <a:rPr lang="ja-JP" altLang="en-US" sz="4800" dirty="0" smtClean="0">
                <a:solidFill>
                  <a:schemeClr val="tx2">
                    <a:lumMod val="75000"/>
                  </a:schemeClr>
                </a:solidFill>
              </a:rPr>
              <a:t>マス</a:t>
            </a:r>
            <a:r>
              <a:rPr lang="ja-JP" altLang="en-US" sz="4800" dirty="0">
                <a:solidFill>
                  <a:schemeClr val="tx2">
                    <a:lumMod val="75000"/>
                  </a:schemeClr>
                </a:solidFill>
              </a:rPr>
              <a:t>に入れます。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473" y="-7645"/>
            <a:ext cx="9180512" cy="1635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テキスト ボックス 7"/>
          <p:cNvSpPr txBox="1"/>
          <p:nvPr/>
        </p:nvSpPr>
        <p:spPr>
          <a:xfrm>
            <a:off x="634378" y="411510"/>
            <a:ext cx="573746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lvl="0" indent="-571500">
              <a:buFont typeface="Wingdings" panose="05000000000000000000" pitchFamily="2" charset="2"/>
              <a:buChar char="l"/>
            </a:pPr>
            <a:r>
              <a:rPr lang="ja-JP" altLang="en-US" sz="5400" dirty="0">
                <a:solidFill>
                  <a:schemeClr val="bg1"/>
                </a:solidFill>
              </a:rPr>
              <a:t>句点と閉じるカギ</a:t>
            </a:r>
          </a:p>
        </p:txBody>
      </p:sp>
    </p:spTree>
    <p:extLst>
      <p:ext uri="{BB962C8B-B14F-4D97-AF65-F5344CB8AC3E}">
        <p14:creationId xmlns:p14="http://schemas.microsoft.com/office/powerpoint/2010/main" val="3492319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原稿用紙のルールnew5A-01.png"/>
          <p:cNvPicPr/>
          <p:nvPr/>
        </p:nvPicPr>
        <p:blipFill rotWithShape="1">
          <a:blip r:embed="rId2">
            <a:extLst/>
          </a:blip>
          <a:srcRect r="43529"/>
          <a:stretch/>
        </p:blipFill>
        <p:spPr>
          <a:xfrm>
            <a:off x="4582929" y="-20538"/>
            <a:ext cx="3877503" cy="5206106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原稿用紙のルールnew5B-01.png"/>
          <p:cNvPicPr/>
          <p:nvPr/>
        </p:nvPicPr>
        <p:blipFill rotWithShape="1">
          <a:blip r:embed="rId3">
            <a:extLst/>
          </a:blip>
          <a:srcRect r="44158"/>
          <a:stretch/>
        </p:blipFill>
        <p:spPr>
          <a:xfrm>
            <a:off x="395536" y="-8980"/>
            <a:ext cx="3796381" cy="5154602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6" name="グループ化 5"/>
          <p:cNvGrpSpPr/>
          <p:nvPr/>
        </p:nvGrpSpPr>
        <p:grpSpPr>
          <a:xfrm>
            <a:off x="5220072" y="1957397"/>
            <a:ext cx="1512168" cy="1694473"/>
            <a:chOff x="4970063" y="3229834"/>
            <a:chExt cx="1512168" cy="1694473"/>
          </a:xfrm>
        </p:grpSpPr>
        <p:sp>
          <p:nvSpPr>
            <p:cNvPr id="7" name="十字形 6"/>
            <p:cNvSpPr/>
            <p:nvPr/>
          </p:nvSpPr>
          <p:spPr>
            <a:xfrm rot="2674115">
              <a:off x="4970063" y="3646765"/>
              <a:ext cx="674302" cy="684538"/>
            </a:xfrm>
            <a:prstGeom prst="plus">
              <a:avLst>
                <a:gd name="adj" fmla="val 39069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" name="正方形/長方形 7"/>
            <p:cNvSpPr/>
            <p:nvPr/>
          </p:nvSpPr>
          <p:spPr>
            <a:xfrm>
              <a:off x="5652119" y="3229834"/>
              <a:ext cx="830112" cy="1694473"/>
            </a:xfrm>
            <a:prstGeom prst="rect">
              <a:avLst/>
            </a:prstGeom>
            <a:noFill/>
            <a:ln w="508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9" name="グループ化 8"/>
          <p:cNvGrpSpPr/>
          <p:nvPr/>
        </p:nvGrpSpPr>
        <p:grpSpPr>
          <a:xfrm>
            <a:off x="730915" y="1707654"/>
            <a:ext cx="1752853" cy="1382199"/>
            <a:chOff x="1187624" y="3212976"/>
            <a:chExt cx="1752853" cy="1382199"/>
          </a:xfrm>
        </p:grpSpPr>
        <p:sp>
          <p:nvSpPr>
            <p:cNvPr id="10" name="円/楕円 9"/>
            <p:cNvSpPr/>
            <p:nvPr/>
          </p:nvSpPr>
          <p:spPr>
            <a:xfrm>
              <a:off x="1187624" y="3576129"/>
              <a:ext cx="859526" cy="825810"/>
            </a:xfrm>
            <a:prstGeom prst="ellipse">
              <a:avLst/>
            </a:prstGeom>
            <a:noFill/>
            <a:ln w="139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" name="正方形/長方形 10"/>
            <p:cNvSpPr/>
            <p:nvPr/>
          </p:nvSpPr>
          <p:spPr>
            <a:xfrm>
              <a:off x="2195736" y="3212976"/>
              <a:ext cx="744741" cy="1382199"/>
            </a:xfrm>
            <a:prstGeom prst="rect">
              <a:avLst/>
            </a:prstGeom>
            <a:noFill/>
            <a:ln w="508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865824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/>
          <p:cNvSpPr txBox="1"/>
          <p:nvPr/>
        </p:nvSpPr>
        <p:spPr>
          <a:xfrm>
            <a:off x="201688" y="2524298"/>
            <a:ext cx="874618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800" dirty="0">
                <a:solidFill>
                  <a:schemeClr val="tx2">
                    <a:lumMod val="75000"/>
                  </a:schemeClr>
                </a:solidFill>
              </a:rPr>
              <a:t>「！」「？」「</a:t>
            </a:r>
            <a:r>
              <a:rPr lang="en-US" altLang="ja-JP" sz="4800" dirty="0">
                <a:solidFill>
                  <a:schemeClr val="tx2">
                    <a:lumMod val="75000"/>
                  </a:schemeClr>
                </a:solidFill>
              </a:rPr>
              <a:t>……</a:t>
            </a:r>
            <a:r>
              <a:rPr lang="ja-JP" altLang="en-US" sz="4800" dirty="0">
                <a:solidFill>
                  <a:schemeClr val="tx2">
                    <a:lumMod val="75000"/>
                  </a:schemeClr>
                </a:solidFill>
              </a:rPr>
              <a:t>」などの</a:t>
            </a:r>
            <a:r>
              <a:rPr lang="ja-JP" altLang="en-US" sz="4800" dirty="0" smtClean="0">
                <a:solidFill>
                  <a:schemeClr val="tx2">
                    <a:lumMod val="75000"/>
                  </a:schemeClr>
                </a:solidFill>
              </a:rPr>
              <a:t>符号は、</a:t>
            </a:r>
            <a:endParaRPr lang="en-US" altLang="ja-JP" sz="4800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ja-JP" altLang="en-US" sz="4800" dirty="0" smtClean="0">
                <a:solidFill>
                  <a:schemeClr val="tx2">
                    <a:lumMod val="75000"/>
                  </a:schemeClr>
                </a:solidFill>
              </a:rPr>
              <a:t>できるだけ</a:t>
            </a:r>
            <a:r>
              <a:rPr lang="ja-JP" altLang="en-US" sz="4800" dirty="0">
                <a:solidFill>
                  <a:schemeClr val="tx2">
                    <a:lumMod val="75000"/>
                  </a:schemeClr>
                </a:solidFill>
              </a:rPr>
              <a:t>使わない</a:t>
            </a:r>
            <a:r>
              <a:rPr lang="ja-JP" altLang="en-US" sz="4800" dirty="0" smtClean="0">
                <a:solidFill>
                  <a:schemeClr val="tx2">
                    <a:lumMod val="75000"/>
                  </a:schemeClr>
                </a:solidFill>
              </a:rPr>
              <a:t>よう</a:t>
            </a:r>
            <a:r>
              <a:rPr lang="ja-JP" altLang="en-US" sz="4800" dirty="0">
                <a:solidFill>
                  <a:schemeClr val="tx2">
                    <a:lumMod val="75000"/>
                  </a:schemeClr>
                </a:solidFill>
              </a:rPr>
              <a:t>にします。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473" y="-7645"/>
            <a:ext cx="9180512" cy="1635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テキスト ボックス 7"/>
          <p:cNvSpPr txBox="1"/>
          <p:nvPr/>
        </p:nvSpPr>
        <p:spPr>
          <a:xfrm>
            <a:off x="634378" y="411510"/>
            <a:ext cx="214674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lvl="0" indent="-571500">
              <a:buFont typeface="Wingdings" panose="05000000000000000000" pitchFamily="2" charset="2"/>
              <a:buChar char="l"/>
            </a:pPr>
            <a:r>
              <a:rPr lang="ja-JP" altLang="en-US" sz="5400" dirty="0">
                <a:solidFill>
                  <a:schemeClr val="bg1"/>
                </a:solidFill>
              </a:rPr>
              <a:t>符号</a:t>
            </a:r>
          </a:p>
        </p:txBody>
      </p:sp>
    </p:spTree>
    <p:extLst>
      <p:ext uri="{BB962C8B-B14F-4D97-AF65-F5344CB8AC3E}">
        <p14:creationId xmlns:p14="http://schemas.microsoft.com/office/powerpoint/2010/main" val="758853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原稿用紙のルール06-01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00488" y="-1467346"/>
            <a:ext cx="8031056" cy="6604199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" name="グループ化 4"/>
          <p:cNvGrpSpPr/>
          <p:nvPr/>
        </p:nvGrpSpPr>
        <p:grpSpPr>
          <a:xfrm>
            <a:off x="5120359" y="1244988"/>
            <a:ext cx="1189902" cy="1493542"/>
            <a:chOff x="4716015" y="3176510"/>
            <a:chExt cx="1189902" cy="1493542"/>
          </a:xfrm>
        </p:grpSpPr>
        <p:sp>
          <p:nvSpPr>
            <p:cNvPr id="6" name="十字形 5"/>
            <p:cNvSpPr/>
            <p:nvPr/>
          </p:nvSpPr>
          <p:spPr>
            <a:xfrm rot="2674115">
              <a:off x="5231615" y="3176510"/>
              <a:ext cx="674302" cy="684538"/>
            </a:xfrm>
            <a:prstGeom prst="plus">
              <a:avLst>
                <a:gd name="adj" fmla="val 39069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正方形/長方形 6"/>
            <p:cNvSpPr/>
            <p:nvPr/>
          </p:nvSpPr>
          <p:spPr>
            <a:xfrm>
              <a:off x="4716015" y="3930829"/>
              <a:ext cx="744741" cy="739223"/>
            </a:xfrm>
            <a:prstGeom prst="rect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8" name="グループ化 7"/>
          <p:cNvGrpSpPr/>
          <p:nvPr/>
        </p:nvGrpSpPr>
        <p:grpSpPr>
          <a:xfrm>
            <a:off x="3634125" y="3232080"/>
            <a:ext cx="1441931" cy="1139870"/>
            <a:chOff x="3538443" y="4607351"/>
            <a:chExt cx="1441931" cy="1139870"/>
          </a:xfrm>
        </p:grpSpPr>
        <p:sp>
          <p:nvSpPr>
            <p:cNvPr id="9" name="十字形 8"/>
            <p:cNvSpPr/>
            <p:nvPr/>
          </p:nvSpPr>
          <p:spPr>
            <a:xfrm rot="2674115">
              <a:off x="3538443" y="4607351"/>
              <a:ext cx="674302" cy="684538"/>
            </a:xfrm>
            <a:prstGeom prst="plus">
              <a:avLst>
                <a:gd name="adj" fmla="val 39069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正方形/長方形 9"/>
            <p:cNvSpPr/>
            <p:nvPr/>
          </p:nvSpPr>
          <p:spPr>
            <a:xfrm>
              <a:off x="4235633" y="5007998"/>
              <a:ext cx="744741" cy="739223"/>
            </a:xfrm>
            <a:prstGeom prst="rect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680371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/>
          <p:cNvSpPr txBox="1"/>
          <p:nvPr/>
        </p:nvSpPr>
        <p:spPr>
          <a:xfrm>
            <a:off x="-15473" y="1776292"/>
            <a:ext cx="914400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400" dirty="0" smtClean="0">
                <a:solidFill>
                  <a:schemeClr val="tx2">
                    <a:lumMod val="75000"/>
                  </a:schemeClr>
                </a:solidFill>
              </a:rPr>
              <a:t>　　促音</a:t>
            </a:r>
            <a:r>
              <a:rPr lang="ja-JP" altLang="en-US" sz="4400" dirty="0">
                <a:solidFill>
                  <a:schemeClr val="tx2">
                    <a:lumMod val="75000"/>
                  </a:schemeClr>
                </a:solidFill>
              </a:rPr>
              <a:t>（ゆ</a:t>
            </a:r>
            <a:r>
              <a:rPr lang="ja-JP" altLang="en-US" sz="4400" u="sng" dirty="0">
                <a:solidFill>
                  <a:schemeClr val="tx2">
                    <a:lumMod val="75000"/>
                  </a:schemeClr>
                </a:solidFill>
              </a:rPr>
              <a:t>っ</a:t>
            </a:r>
            <a:r>
              <a:rPr lang="ja-JP" altLang="en-US" sz="4400" dirty="0">
                <a:solidFill>
                  <a:schemeClr val="tx2">
                    <a:lumMod val="75000"/>
                  </a:schemeClr>
                </a:solidFill>
              </a:rPr>
              <a:t>くり）</a:t>
            </a:r>
            <a:endParaRPr lang="en-US" altLang="ja-JP" sz="440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ja-JP" altLang="en-US" sz="4400" dirty="0" smtClean="0">
                <a:solidFill>
                  <a:schemeClr val="tx2">
                    <a:lumMod val="75000"/>
                  </a:schemeClr>
                </a:solidFill>
              </a:rPr>
              <a:t>　　拗音</a:t>
            </a:r>
            <a:r>
              <a:rPr lang="ja-JP" altLang="en-US" sz="4400" dirty="0">
                <a:solidFill>
                  <a:schemeClr val="tx2">
                    <a:lumMod val="75000"/>
                  </a:schemeClr>
                </a:solidFill>
              </a:rPr>
              <a:t>（ち</a:t>
            </a:r>
            <a:r>
              <a:rPr lang="ja-JP" altLang="en-US" sz="4400" u="sng" dirty="0">
                <a:solidFill>
                  <a:schemeClr val="tx2">
                    <a:lumMod val="75000"/>
                  </a:schemeClr>
                </a:solidFill>
              </a:rPr>
              <a:t>ゃ</a:t>
            </a:r>
            <a:r>
              <a:rPr lang="ja-JP" altLang="en-US" sz="4400" dirty="0">
                <a:solidFill>
                  <a:schemeClr val="tx2">
                    <a:lumMod val="75000"/>
                  </a:schemeClr>
                </a:solidFill>
              </a:rPr>
              <a:t>、ち</a:t>
            </a:r>
            <a:r>
              <a:rPr lang="ja-JP" altLang="en-US" sz="4400" u="sng" dirty="0">
                <a:solidFill>
                  <a:schemeClr val="tx2">
                    <a:lumMod val="75000"/>
                  </a:schemeClr>
                </a:solidFill>
              </a:rPr>
              <a:t>ゅ</a:t>
            </a:r>
            <a:r>
              <a:rPr lang="ja-JP" altLang="en-US" sz="4400" dirty="0">
                <a:solidFill>
                  <a:schemeClr val="tx2">
                    <a:lumMod val="75000"/>
                  </a:schemeClr>
                </a:solidFill>
              </a:rPr>
              <a:t>、ち</a:t>
            </a:r>
            <a:r>
              <a:rPr lang="ja-JP" altLang="en-US" sz="4400" u="sng" dirty="0">
                <a:solidFill>
                  <a:schemeClr val="tx2">
                    <a:lumMod val="75000"/>
                  </a:schemeClr>
                </a:solidFill>
              </a:rPr>
              <a:t>ょ</a:t>
            </a:r>
            <a:r>
              <a:rPr lang="ja-JP" altLang="en-US" sz="4400" dirty="0" smtClean="0">
                <a:solidFill>
                  <a:schemeClr val="tx2">
                    <a:lumMod val="75000"/>
                  </a:schemeClr>
                </a:solidFill>
              </a:rPr>
              <a:t>）</a:t>
            </a:r>
            <a:endParaRPr lang="en-US" altLang="ja-JP" sz="4400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en-US" altLang="ja-JP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ja-JP" altLang="en-US" sz="3200" dirty="0">
                <a:solidFill>
                  <a:schemeClr val="tx2">
                    <a:lumMod val="75000"/>
                  </a:schemeClr>
                </a:solidFill>
              </a:rPr>
              <a:t>これらも他の文字と同様、ひとマスに</a:t>
            </a:r>
            <a:r>
              <a:rPr lang="ja-JP" altLang="en-US" sz="3200" dirty="0" smtClean="0">
                <a:solidFill>
                  <a:schemeClr val="tx2">
                    <a:lumMod val="75000"/>
                  </a:schemeClr>
                </a:solidFill>
              </a:rPr>
              <a:t>入れます</a:t>
            </a:r>
            <a:r>
              <a:rPr lang="ja-JP" altLang="en-US" sz="3200" dirty="0">
                <a:solidFill>
                  <a:schemeClr val="tx2">
                    <a:lumMod val="75000"/>
                  </a:schemeClr>
                </a:solidFill>
              </a:rPr>
              <a:t>。一番上のマスにきた場合、その</a:t>
            </a:r>
            <a:r>
              <a:rPr lang="ja-JP" altLang="en-US" sz="3200" dirty="0" smtClean="0">
                <a:solidFill>
                  <a:schemeClr val="tx2">
                    <a:lumMod val="75000"/>
                  </a:schemeClr>
                </a:solidFill>
              </a:rPr>
              <a:t>まま一番上</a:t>
            </a:r>
            <a:r>
              <a:rPr lang="ja-JP" altLang="en-US" sz="3200" dirty="0">
                <a:solidFill>
                  <a:schemeClr val="tx2">
                    <a:lumMod val="75000"/>
                  </a:schemeClr>
                </a:solidFill>
              </a:rPr>
              <a:t>のマスに入れます。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473" y="-7645"/>
            <a:ext cx="9180512" cy="1635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テキスト ボックス 7"/>
          <p:cNvSpPr txBox="1"/>
          <p:nvPr/>
        </p:nvSpPr>
        <p:spPr>
          <a:xfrm>
            <a:off x="634378" y="411510"/>
            <a:ext cx="406233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l"/>
            </a:pPr>
            <a:r>
              <a:rPr lang="ja-JP" altLang="en-US" sz="5400" dirty="0">
                <a:solidFill>
                  <a:schemeClr val="bg1"/>
                </a:solidFill>
              </a:rPr>
              <a:t>促音と拗音</a:t>
            </a:r>
          </a:p>
        </p:txBody>
      </p:sp>
    </p:spTree>
    <p:extLst>
      <p:ext uri="{BB962C8B-B14F-4D97-AF65-F5344CB8AC3E}">
        <p14:creationId xmlns:p14="http://schemas.microsoft.com/office/powerpoint/2010/main" val="2227698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原稿用紙のルール07-01.png"/>
          <p:cNvPicPr/>
          <p:nvPr/>
        </p:nvPicPr>
        <p:blipFill rotWithShape="1">
          <a:blip r:embed="rId2">
            <a:extLst/>
          </a:blip>
          <a:srcRect l="14812" t="8473"/>
          <a:stretch/>
        </p:blipFill>
        <p:spPr>
          <a:xfrm>
            <a:off x="1547664" y="696260"/>
            <a:ext cx="5904656" cy="4827818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円/楕円 4"/>
          <p:cNvSpPr/>
          <p:nvPr/>
        </p:nvSpPr>
        <p:spPr>
          <a:xfrm>
            <a:off x="1547664" y="627534"/>
            <a:ext cx="1199167" cy="1152128"/>
          </a:xfrm>
          <a:prstGeom prst="ellipse">
            <a:avLst/>
          </a:prstGeom>
          <a:noFill/>
          <a:ln w="139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7973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9622"/>
            <a:ext cx="9180512" cy="1224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テキスト ボックス 5"/>
          <p:cNvSpPr txBox="1"/>
          <p:nvPr/>
        </p:nvSpPr>
        <p:spPr>
          <a:xfrm>
            <a:off x="1936380" y="34627"/>
            <a:ext cx="522931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ja-JP" altLang="en-US" sz="6600" dirty="0">
                <a:solidFill>
                  <a:schemeClr val="tx2"/>
                </a:solidFill>
                <a:latin typeface="+mj-ea"/>
                <a:ea typeface="+mj-ea"/>
              </a:rPr>
              <a:t>表現</a:t>
            </a:r>
            <a:r>
              <a:rPr lang="ja-JP" altLang="en-US" sz="6600" dirty="0" smtClean="0">
                <a:solidFill>
                  <a:schemeClr val="tx2"/>
                </a:solidFill>
                <a:latin typeface="+mj-ea"/>
                <a:ea typeface="+mj-ea"/>
              </a:rPr>
              <a:t>のルール</a:t>
            </a:r>
          </a:p>
          <a:p>
            <a:endParaRPr kumimoji="1" lang="ja-JP" altLang="en-US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1089994" y="1402779"/>
            <a:ext cx="692208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ja-JP" altLang="en-US" sz="6600" dirty="0" smtClean="0">
                <a:solidFill>
                  <a:schemeClr val="bg1"/>
                </a:solidFill>
                <a:latin typeface="+mj-ea"/>
                <a:ea typeface="+mj-ea"/>
              </a:rPr>
              <a:t>原稿用紙のルール</a:t>
            </a:r>
          </a:p>
          <a:p>
            <a:endParaRPr kumimoji="1" lang="ja-JP" altLang="en-US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451197" y="3396937"/>
            <a:ext cx="819968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ja-JP" altLang="en-US" sz="4800" dirty="0" smtClean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を守って小論文を書きましょう</a:t>
            </a:r>
            <a:r>
              <a:rPr lang="ja-JP" altLang="en-US" sz="4800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。</a:t>
            </a:r>
            <a:endParaRPr lang="ja-JP" altLang="en-US" sz="4800" dirty="0" smtClean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34449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401</TotalTime>
  <Words>459</Words>
  <Application>Microsoft Office PowerPoint</Application>
  <PresentationFormat>画面に合わせる (16:9)</PresentationFormat>
  <Paragraphs>131</Paragraphs>
  <Slides>29</Slides>
  <Notes>1</Notes>
  <HiddenSlides>2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29</vt:i4>
      </vt:variant>
    </vt:vector>
  </HeadingPairs>
  <TitlesOfParts>
    <vt:vector size="30" baseType="lpstr">
      <vt:lpstr>Office ​​テーマ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cp:revision>25</cp:revision>
  <dcterms:created xsi:type="dcterms:W3CDTF">2017-10-20T08:42:34Z</dcterms:created>
  <dcterms:modified xsi:type="dcterms:W3CDTF">2017-11-15T03:32:07Z</dcterms:modified>
</cp:coreProperties>
</file>